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0" name="Shape 60"/>
          <p:cNvSpPr/>
          <p:nvPr>
            <p:ph type="sldImg"/>
          </p:nvPr>
        </p:nvSpPr>
        <p:spPr>
          <a:xfrm>
            <a:off x="1143000" y="685800"/>
            <a:ext cx="4572000" cy="3429000"/>
          </a:xfrm>
          <a:prstGeom prst="rect">
            <a:avLst/>
          </a:prstGeom>
        </p:spPr>
        <p:txBody>
          <a:bodyPr/>
          <a:lstStyle/>
          <a:p>
            <a:pPr/>
          </a:p>
        </p:txBody>
      </p:sp>
      <p:sp>
        <p:nvSpPr>
          <p:cNvPr id="61" name="Shape 6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49.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4.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1.png"/><Relationship Id="rId5"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6.png"/><Relationship Id="rId5"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8.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0.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0.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0.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6" TargetMode="External"/><Relationship Id="rId5" Type="http://schemas.openxmlformats.org/officeDocument/2006/relationships/hyperlink" Target="https://bcourses.berkeley.edu/courses/1487684" TargetMode="Externa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4/assignments/8051996"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4"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39.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64"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economic…</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94"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Economic Mismanagement and Insecurity"/>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a:t>
            </a:r>
          </a:p>
        </p:txBody>
      </p:sp>
      <p:sp>
        <p:nvSpPr>
          <p:cNvPr id="471" name="Karl Polanyi argued that people have rights to what things that the market economy turns into “commoditie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Karl Polanyi argued that people have rights to what things that the market economy turns into “commodities”?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(a stable community), labor (a “just” income), and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labor (a “just” income), finance (a stable economic place), and property (the ability to keep what you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labor (a “just” income), finance (a stable economic place), and respect (deference from your peers).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(a stable community), property (the ability to keep what you earn), and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474"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land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labor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finance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property (the ability to keep what you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477"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478"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48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48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48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490"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491"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94"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95"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98"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99"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502"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503"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504"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97"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How do the British manage to conquer India?</a:t>
            </a:r>
          </a:p>
        </p:txBody>
      </p:sp>
      <p:pic>
        <p:nvPicPr>
          <p:cNvPr id="98" name="Image" descr="Image"/>
          <p:cNvPicPr>
            <a:picLocks noChangeAspect="1"/>
          </p:cNvPicPr>
          <p:nvPr/>
        </p:nvPicPr>
        <p:blipFill>
          <a:blip r:embed="rId2">
            <a:extLst/>
          </a:blip>
          <a:stretch>
            <a:fillRect/>
          </a:stretch>
        </p:blipFill>
        <p:spPr>
          <a:xfrm>
            <a:off x="2056507" y="1791246"/>
            <a:ext cx="3686420" cy="1707870"/>
          </a:xfrm>
          <a:prstGeom prst="rect">
            <a:avLst/>
          </a:prstGeom>
          <a:ln w="12700">
            <a:miter lim="400000"/>
          </a:ln>
        </p:spPr>
      </p:pic>
      <p:pic>
        <p:nvPicPr>
          <p:cNvPr id="99" name="Image" descr="Image"/>
          <p:cNvPicPr>
            <a:picLocks noChangeAspect="1"/>
          </p:cNvPicPr>
          <p:nvPr/>
        </p:nvPicPr>
        <p:blipFill>
          <a:blip r:embed="rId3">
            <a:extLst/>
          </a:blip>
          <a:stretch>
            <a:fillRect/>
          </a:stretch>
        </p:blipFill>
        <p:spPr>
          <a:xfrm>
            <a:off x="2081907" y="3499115"/>
            <a:ext cx="3765876" cy="2685345"/>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507"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508"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509"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512"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513"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516"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517"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9"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52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521"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522"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523"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526"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527"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528"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531"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532"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535"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536"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53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54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54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The Conquest of India"/>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The Conquest of India</a:t>
            </a:r>
          </a:p>
        </p:txBody>
      </p:sp>
      <p:sp>
        <p:nvSpPr>
          <p:cNvPr id="102" name="1767: Bombay, Madras, Calcutta, and tax collector for the collapsing Mogul Empire in Bengal and Oudh…"/>
          <p:cNvSpPr txBox="1"/>
          <p:nvPr>
            <p:ph type="body" sz="half" idx="4294967295"/>
          </p:nvPr>
        </p:nvSpPr>
        <p:spPr>
          <a:xfrm>
            <a:off x="457199" y="4611173"/>
            <a:ext cx="8234348" cy="1727061"/>
          </a:xfrm>
          <a:prstGeom prst="rect">
            <a:avLst/>
          </a:prstGeom>
        </p:spPr>
        <p:txBody>
          <a:bodyPr lIns="50800" tIns="50800" rIns="50800" bIns="50800" anchor="t"/>
          <a:lstStyle/>
          <a:p>
            <a:pPr marL="278882" indent="-278882" defTabSz="704087">
              <a:spcBef>
                <a:spcPts val="600"/>
              </a:spcBef>
              <a:defRPr sz="1848">
                <a:uFill>
                  <a:solidFill>
                    <a:srgbClr val="000000"/>
                  </a:solidFill>
                </a:uFill>
                <a:latin typeface="Calibri"/>
                <a:ea typeface="Calibri"/>
                <a:cs typeface="Calibri"/>
                <a:sym typeface="Calibri"/>
              </a:defRPr>
            </a:pPr>
            <a:r>
              <a:t>1767: Bombay, Madras, Calcutta, and tax collector for the collapsing Mogul Empire in Bengal and Oudh</a:t>
            </a:r>
          </a:p>
          <a:p>
            <a:pPr marL="278882" indent="-278882" defTabSz="704087">
              <a:spcBef>
                <a:spcPts val="600"/>
              </a:spcBef>
              <a:defRPr sz="1848">
                <a:uFill>
                  <a:solidFill>
                    <a:srgbClr val="000000"/>
                  </a:solidFill>
                </a:uFill>
                <a:latin typeface="Calibri"/>
                <a:ea typeface="Calibri"/>
                <a:cs typeface="Calibri"/>
                <a:sym typeface="Calibri"/>
              </a:defRPr>
            </a:pPr>
            <a:r>
              <a:t>1805: armies composed 3/4 of soldiers born in India; Viceroy Richard Wellesley’s conquest policy</a:t>
            </a:r>
          </a:p>
          <a:p>
            <a:pPr marL="278882" indent="-278882" defTabSz="704087">
              <a:spcBef>
                <a:spcPts val="600"/>
              </a:spcBef>
              <a:defRPr sz="1848">
                <a:uFill>
                  <a:solidFill>
                    <a:srgbClr val="000000"/>
                  </a:solidFill>
                </a:uFill>
                <a:latin typeface="Calibri"/>
                <a:ea typeface="Calibri"/>
                <a:cs typeface="Calibri"/>
                <a:sym typeface="Calibri"/>
              </a:defRPr>
            </a:pPr>
            <a:r>
              <a:t>1858: conquest complete with suppression of Sipahi Uprising</a:t>
            </a:r>
          </a:p>
        </p:txBody>
      </p:sp>
      <p:pic>
        <p:nvPicPr>
          <p:cNvPr id="103" name="Cursor_and_conquest_of_india_-_Google_Search.png" descr="Cursor_and_conquest_of_india_-_Google_Search.png"/>
          <p:cNvPicPr>
            <a:picLocks noChangeAspect="1"/>
          </p:cNvPicPr>
          <p:nvPr/>
        </p:nvPicPr>
        <p:blipFill>
          <a:blip r:embed="rId2">
            <a:extLst/>
          </a:blip>
          <a:stretch>
            <a:fillRect/>
          </a:stretch>
        </p:blipFill>
        <p:spPr>
          <a:xfrm>
            <a:off x="457199" y="1094171"/>
            <a:ext cx="8234348" cy="3517003"/>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54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55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55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106"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107"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Isandlhwana"/>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Isandlhwana</a:t>
            </a:r>
          </a:p>
        </p:txBody>
      </p:sp>
      <p:sp>
        <p:nvSpPr>
          <p:cNvPr id="110" name="1879…"/>
          <p:cNvSpPr txBox="1"/>
          <p:nvPr>
            <p:ph type="body" sz="half" idx="4294967295"/>
          </p:nvPr>
        </p:nvSpPr>
        <p:spPr>
          <a:xfrm>
            <a:off x="457199" y="1094171"/>
            <a:ext cx="4074076" cy="5244063"/>
          </a:xfrm>
          <a:prstGeom prst="rect">
            <a:avLst/>
          </a:prstGeom>
        </p:spPr>
        <p:txBody>
          <a:bodyPr lIns="50800" tIns="50800" rIns="50800" bIns="50800" anchor="t"/>
          <a:lstStyle/>
          <a:p>
            <a:pPr marL="268017" indent="-268017" defTabSz="676655">
              <a:spcBef>
                <a:spcPts val="600"/>
              </a:spcBef>
              <a:defRPr sz="1776">
                <a:uFill>
                  <a:solidFill>
                    <a:srgbClr val="000000"/>
                  </a:solidFill>
                </a:uFill>
                <a:latin typeface="Calibri"/>
                <a:ea typeface="Calibri"/>
                <a:cs typeface="Calibri"/>
                <a:sym typeface="Calibri"/>
              </a:defRPr>
            </a:pPr>
            <a:r>
              <a:t>1879</a:t>
            </a:r>
          </a:p>
          <a:p>
            <a:pPr marL="268017" indent="-268017" defTabSz="676655">
              <a:spcBef>
                <a:spcPts val="600"/>
              </a:spcBef>
              <a:defRPr sz="1776">
                <a:uFill>
                  <a:solidFill>
                    <a:srgbClr val="000000"/>
                  </a:solidFill>
                </a:uFill>
                <a:latin typeface="Calibri"/>
                <a:ea typeface="Calibri"/>
                <a:cs typeface="Calibri"/>
                <a:sym typeface="Calibri"/>
              </a:defRPr>
            </a:pPr>
            <a:r>
              <a:t>Sir Henry Bartle Freer, High Commissioner for South Africa</a:t>
            </a:r>
          </a:p>
          <a:p>
            <a:pPr lvl="1" marL="596947" indent="-268017" defTabSz="676655">
              <a:spcBef>
                <a:spcPts val="600"/>
              </a:spcBef>
              <a:defRPr sz="1776">
                <a:uFill>
                  <a:solidFill>
                    <a:srgbClr val="000000"/>
                  </a:solidFill>
                </a:uFill>
                <a:latin typeface="Calibri"/>
                <a:ea typeface="Calibri"/>
                <a:cs typeface="Calibri"/>
                <a:sym typeface="Calibri"/>
              </a:defRPr>
            </a:pPr>
            <a:r>
              <a:t>His mandate: to “Canadaize” it…</a:t>
            </a:r>
          </a:p>
          <a:p>
            <a:pPr lvl="1" marL="596947" indent="-268017" defTabSz="676655">
              <a:spcBef>
                <a:spcPts val="600"/>
              </a:spcBef>
              <a:defRPr sz="1776">
                <a:uFill>
                  <a:solidFill>
                    <a:srgbClr val="000000"/>
                  </a:solidFill>
                </a:uFill>
                <a:latin typeface="Calibri"/>
                <a:ea typeface="Calibri"/>
                <a:cs typeface="Calibri"/>
                <a:sym typeface="Calibri"/>
              </a:defRPr>
            </a:pPr>
            <a:r>
              <a:t>Cape Colony</a:t>
            </a:r>
          </a:p>
          <a:p>
            <a:pPr lvl="1" marL="596947" indent="-268017" defTabSz="676655">
              <a:spcBef>
                <a:spcPts val="600"/>
              </a:spcBef>
              <a:defRPr sz="1776">
                <a:uFill>
                  <a:solidFill>
                    <a:srgbClr val="000000"/>
                  </a:solidFill>
                </a:uFill>
                <a:latin typeface="Calibri"/>
                <a:ea typeface="Calibri"/>
                <a:cs typeface="Calibri"/>
                <a:sym typeface="Calibri"/>
              </a:defRPr>
            </a:pPr>
            <a:r>
              <a:t>Natal</a:t>
            </a:r>
          </a:p>
          <a:p>
            <a:pPr lvl="1" marL="596947" indent="-268017" defTabSz="676655">
              <a:spcBef>
                <a:spcPts val="600"/>
              </a:spcBef>
              <a:defRPr sz="1776">
                <a:uFill>
                  <a:solidFill>
                    <a:srgbClr val="000000"/>
                  </a:solidFill>
                </a:uFill>
                <a:latin typeface="Calibri"/>
                <a:ea typeface="Calibri"/>
                <a:cs typeface="Calibri"/>
                <a:sym typeface="Calibri"/>
              </a:defRPr>
            </a:pPr>
            <a:r>
              <a:t>Boer Republics</a:t>
            </a:r>
          </a:p>
          <a:p>
            <a:pPr lvl="1" marL="596947" indent="-268017" defTabSz="676655">
              <a:spcBef>
                <a:spcPts val="600"/>
              </a:spcBef>
              <a:defRPr sz="1776">
                <a:uFill>
                  <a:solidFill>
                    <a:srgbClr val="000000"/>
                  </a:solidFill>
                </a:uFill>
                <a:latin typeface="Calibri"/>
                <a:ea typeface="Calibri"/>
                <a:cs typeface="Calibri"/>
                <a:sym typeface="Calibri"/>
              </a:defRPr>
            </a:pPr>
            <a:r>
              <a:t>Zululand</a:t>
            </a:r>
          </a:p>
          <a:p>
            <a:pPr marL="268017" indent="-268017" defTabSz="676655">
              <a:spcBef>
                <a:spcPts val="600"/>
              </a:spcBef>
              <a:defRPr sz="1776">
                <a:uFill>
                  <a:solidFill>
                    <a:srgbClr val="000000"/>
                  </a:solidFill>
                </a:uFill>
                <a:latin typeface="Calibri"/>
                <a:ea typeface="Calibri"/>
                <a:cs typeface="Calibri"/>
                <a:sym typeface="Calibri"/>
              </a:defRPr>
            </a:pPr>
            <a:r>
              <a:t>Lord Chelmsford with 15000 soldiers</a:t>
            </a:r>
          </a:p>
          <a:p>
            <a:pPr lvl="1" marL="596947" indent="-268017" defTabSz="676655">
              <a:spcBef>
                <a:spcPts val="600"/>
              </a:spcBef>
              <a:defRPr sz="1776">
                <a:uFill>
                  <a:solidFill>
                    <a:srgbClr val="000000"/>
                  </a:solidFill>
                </a:uFill>
                <a:latin typeface="Calibri"/>
                <a:ea typeface="Calibri"/>
                <a:cs typeface="Calibri"/>
                <a:sym typeface="Calibri"/>
              </a:defRPr>
            </a:pPr>
            <a:r>
              <a:t>The “horns and chest of the buffalo”</a:t>
            </a:r>
          </a:p>
          <a:p>
            <a:pPr lvl="1" marL="596947" indent="-268017" defTabSz="676655">
              <a:spcBef>
                <a:spcPts val="600"/>
              </a:spcBef>
              <a:defRPr sz="1776">
                <a:uFill>
                  <a:solidFill>
                    <a:srgbClr val="000000"/>
                  </a:solidFill>
                </a:uFill>
                <a:latin typeface="Calibri"/>
                <a:ea typeface="Calibri"/>
                <a:cs typeface="Calibri"/>
                <a:sym typeface="Calibri"/>
              </a:defRPr>
            </a:pPr>
            <a:r>
              <a:t>1300 British casualties—1300? Zulu</a:t>
            </a:r>
          </a:p>
          <a:p>
            <a:pPr marL="268017" indent="-268017" defTabSz="676655">
              <a:spcBef>
                <a:spcPts val="600"/>
              </a:spcBef>
              <a:defRPr sz="1776">
                <a:uFill>
                  <a:solidFill>
                    <a:srgbClr val="000000"/>
                  </a:solidFill>
                </a:uFill>
                <a:latin typeface="Calibri"/>
                <a:ea typeface="Calibri"/>
                <a:cs typeface="Calibri"/>
                <a:sym typeface="Calibri"/>
              </a:defRPr>
            </a:pPr>
            <a:r>
              <a:t>British reaction: “We can’t be beaten by n———“</a:t>
            </a:r>
          </a:p>
          <a:p>
            <a:pPr lvl="1" marL="596947" indent="-268017" defTabSz="676655">
              <a:spcBef>
                <a:spcPts val="600"/>
              </a:spcBef>
              <a:defRPr sz="1776">
                <a:uFill>
                  <a:solidFill>
                    <a:srgbClr val="000000"/>
                  </a:solidFill>
                </a:uFill>
                <a:latin typeface="Calibri"/>
                <a:ea typeface="Calibri"/>
                <a:cs typeface="Calibri"/>
                <a:sym typeface="Calibri"/>
              </a:defRPr>
            </a:pPr>
            <a:r>
              <a:t>As Cetshwayo had feared…</a:t>
            </a:r>
          </a:p>
        </p:txBody>
      </p:sp>
      <p:pic>
        <p:nvPicPr>
          <p:cNvPr id="111" name="Cursor_and_isandlwana_map_-_Google_Search.png" descr="Cursor_and_isandlwana_map_-_Google_Search.png"/>
          <p:cNvPicPr>
            <a:picLocks noChangeAspect="1"/>
          </p:cNvPicPr>
          <p:nvPr/>
        </p:nvPicPr>
        <p:blipFill>
          <a:blip r:embed="rId2">
            <a:extLst/>
          </a:blip>
          <a:stretch>
            <a:fillRect/>
          </a:stretch>
        </p:blipFill>
        <p:spPr>
          <a:xfrm>
            <a:off x="4513350" y="1094171"/>
            <a:ext cx="4178197" cy="524406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China</a:t>
            </a:r>
          </a:p>
        </p:txBody>
      </p:sp>
      <p:sp>
        <p:nvSpPr>
          <p:cNvPr id="114"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 1870-1975 see China’s relative nadir?</a:t>
            </a:r>
          </a:p>
        </p:txBody>
      </p:sp>
      <p:pic>
        <p:nvPicPr>
          <p:cNvPr id="115" name="Image" descr="Image"/>
          <p:cNvPicPr>
            <a:picLocks noChangeAspect="1"/>
          </p:cNvPicPr>
          <p:nvPr/>
        </p:nvPicPr>
        <p:blipFill>
          <a:blip r:embed="rId2">
            <a:extLst/>
          </a:blip>
          <a:stretch>
            <a:fillRect/>
          </a:stretch>
        </p:blipFill>
        <p:spPr>
          <a:xfrm>
            <a:off x="277663" y="1791246"/>
            <a:ext cx="4152470" cy="2766015"/>
          </a:xfrm>
          <a:prstGeom prst="rect">
            <a:avLst/>
          </a:prstGeom>
          <a:ln w="12700">
            <a:miter lim="400000"/>
          </a:ln>
        </p:spPr>
      </p:pic>
      <p:pic>
        <p:nvPicPr>
          <p:cNvPr id="116" name="Image" descr="Image"/>
          <p:cNvPicPr>
            <a:picLocks noChangeAspect="1"/>
          </p:cNvPicPr>
          <p:nvPr/>
        </p:nvPicPr>
        <p:blipFill>
          <a:blip r:embed="rId3">
            <a:extLst/>
          </a:blip>
          <a:stretch>
            <a:fillRect/>
          </a:stretch>
        </p:blipFill>
        <p:spPr>
          <a:xfrm>
            <a:off x="4601551" y="1791246"/>
            <a:ext cx="4248613" cy="2035349"/>
          </a:xfrm>
          <a:prstGeom prst="rect">
            <a:avLst/>
          </a:prstGeom>
          <a:ln w="12700">
            <a:miter lim="400000"/>
          </a:ln>
        </p:spPr>
      </p:pic>
      <p:pic>
        <p:nvPicPr>
          <p:cNvPr id="117" name="Image" descr="Image"/>
          <p:cNvPicPr>
            <a:picLocks noChangeAspect="1"/>
          </p:cNvPicPr>
          <p:nvPr/>
        </p:nvPicPr>
        <p:blipFill>
          <a:blip r:embed="rId4">
            <a:extLst/>
          </a:blip>
          <a:stretch>
            <a:fillRect/>
          </a:stretch>
        </p:blipFill>
        <p:spPr>
          <a:xfrm>
            <a:off x="4639651" y="3924517"/>
            <a:ext cx="3670934" cy="126712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120"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78882" indent="-278882" defTabSz="704087">
              <a:spcBef>
                <a:spcPts val="600"/>
              </a:spcBef>
              <a:defRPr sz="1848">
                <a:uFill>
                  <a:solidFill>
                    <a:srgbClr val="000000"/>
                  </a:solidFill>
                </a:uFill>
                <a:latin typeface="Calibri"/>
                <a:ea typeface="Calibri"/>
                <a:cs typeface="Calibri"/>
                <a:sym typeface="Calibri"/>
              </a:defRPr>
            </a:pPr>
            <a:r>
              <a:t>The puzzle of China vs. Japan</a:t>
            </a:r>
          </a:p>
          <a:p>
            <a:pPr marL="278882" indent="-278882" defTabSz="704087">
              <a:spcBef>
                <a:spcPts val="600"/>
              </a:spcBef>
              <a:defRPr sz="1848">
                <a:uFill>
                  <a:solidFill>
                    <a:srgbClr val="000000"/>
                  </a:solidFill>
                </a:uFill>
                <a:latin typeface="Calibri"/>
                <a:ea typeface="Calibri"/>
                <a:cs typeface="Calibri"/>
                <a:sym typeface="Calibri"/>
              </a:defRPr>
            </a:pPr>
            <a:r>
              <a:t>Great Qing (大清)(1644-1912)</a:t>
            </a:r>
          </a:p>
          <a:p>
            <a:pPr lvl="1" marL="621147" indent="-278882" defTabSz="704087">
              <a:spcBef>
                <a:spcPts val="600"/>
              </a:spcBef>
              <a:defRPr sz="1848">
                <a:uFill>
                  <a:solidFill>
                    <a:srgbClr val="000000"/>
                  </a:solidFill>
                </a:uFill>
                <a:latin typeface="Calibri"/>
                <a:ea typeface="Calibri"/>
                <a:cs typeface="Calibri"/>
                <a:sym typeface="Calibri"/>
              </a:defRPr>
            </a:pPr>
            <a:r>
              <a:t>Wu Sangui (吳三桂)</a:t>
            </a:r>
          </a:p>
          <a:p>
            <a:pPr lvl="1" marL="621147" indent="-278882" defTabSz="704087">
              <a:spcBef>
                <a:spcPts val="600"/>
              </a:spcBef>
              <a:defRPr sz="1848">
                <a:uFill>
                  <a:solidFill>
                    <a:srgbClr val="000000"/>
                  </a:solidFill>
                </a:uFill>
                <a:latin typeface="Calibri"/>
                <a:ea typeface="Calibri"/>
                <a:cs typeface="Calibri"/>
                <a:sym typeface="Calibri"/>
              </a:defRPr>
            </a:pPr>
            <a:r>
              <a:t>The Rebellion of the Three Feudatories (三藩之亂)</a:t>
            </a:r>
          </a:p>
          <a:p>
            <a:pPr marL="278882" indent="-278882" defTabSz="704087">
              <a:spcBef>
                <a:spcPts val="600"/>
              </a:spcBef>
              <a:defRPr sz="1848">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78882" indent="-278882" defTabSz="704087">
              <a:spcBef>
                <a:spcPts val="600"/>
              </a:spcBef>
              <a:defRPr sz="1848">
                <a:uFill>
                  <a:solidFill>
                    <a:srgbClr val="000000"/>
                  </a:solidFill>
                </a:uFill>
                <a:latin typeface="Calibri"/>
                <a:ea typeface="Calibri"/>
                <a:cs typeface="Calibri"/>
                <a:sym typeface="Calibri"/>
              </a:defRPr>
            </a:pPr>
            <a:r>
              <a:t>Tai-Ping Rebellion (太平天國運動)</a:t>
            </a:r>
          </a:p>
          <a:p>
            <a:pPr marL="278882" indent="-278882" defTabSz="704087">
              <a:spcBef>
                <a:spcPts val="600"/>
              </a:spcBef>
              <a:defRPr sz="1848">
                <a:uFill>
                  <a:solidFill>
                    <a:srgbClr val="000000"/>
                  </a:solidFill>
                </a:uFill>
                <a:latin typeface="Calibri"/>
                <a:ea typeface="Calibri"/>
                <a:cs typeface="Calibri"/>
                <a:sym typeface="Calibri"/>
              </a:defRPr>
            </a:pPr>
            <a:r>
              <a:t>Cixi ( 慈禧太后)</a:t>
            </a:r>
          </a:p>
        </p:txBody>
      </p:sp>
      <p:pic>
        <p:nvPicPr>
          <p:cNvPr id="121" name="Cursor_and_Old_Summer_Palace_to_mark_looting_anniversary.png" descr="Cursor_and_Old_Summer_Palace_to_mark_looting_anniversary.png"/>
          <p:cNvPicPr>
            <a:picLocks noChangeAspect="1"/>
          </p:cNvPicPr>
          <p:nvPr/>
        </p:nvPicPr>
        <p:blipFill>
          <a:blip r:embed="rId2">
            <a:extLst/>
          </a:blip>
          <a:stretch>
            <a:fillRect/>
          </a:stretch>
        </p:blipFill>
        <p:spPr>
          <a:xfrm>
            <a:off x="4405960" y="1094171"/>
            <a:ext cx="4285587" cy="2670523"/>
          </a:xfrm>
          <a:prstGeom prst="rect">
            <a:avLst/>
          </a:prstGeom>
          <a:ln w="12700">
            <a:miter lim="400000"/>
          </a:ln>
        </p:spPr>
      </p:pic>
      <p:pic>
        <p:nvPicPr>
          <p:cNvPr id="122" name="Cursor_and_Destruction_of_opium_in_1839_-_Lin_Zexu_-_Wikipedia.png" descr="Cursor_and_Destruction_of_opium_in_1839_-_Lin_Zexu_-_Wikipedia.png"/>
          <p:cNvPicPr>
            <a:picLocks noChangeAspect="1"/>
          </p:cNvPicPr>
          <p:nvPr/>
        </p:nvPicPr>
        <p:blipFill>
          <a:blip r:embed="rId3">
            <a:extLst/>
          </a:blip>
          <a:stretch>
            <a:fillRect/>
          </a:stretch>
        </p:blipFill>
        <p:spPr>
          <a:xfrm>
            <a:off x="4405960" y="3802565"/>
            <a:ext cx="4285587" cy="275333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elf-Strengthening” II"/>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 II</a:t>
            </a:r>
          </a:p>
        </p:txBody>
      </p:sp>
      <p:sp>
        <p:nvSpPr>
          <p:cNvPr id="125" name="Li Hongzhang (李鴻章) and the Kai-Ping coal mine……"/>
          <p:cNvSpPr txBox="1"/>
          <p:nvPr>
            <p:ph type="body" sz="half" idx="4294967295"/>
          </p:nvPr>
        </p:nvSpPr>
        <p:spPr>
          <a:xfrm>
            <a:off x="457199" y="1094171"/>
            <a:ext cx="3315019"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Li Hongzhang (李鴻章) and the Kai-Ping coal mine…</a:t>
            </a:r>
          </a:p>
          <a:p>
            <a:pPr lvl="1" marL="709883" indent="-318723" defTabSz="804672">
              <a:spcBef>
                <a:spcPts val="700"/>
              </a:spcBef>
              <a:defRPr sz="2112">
                <a:uFill>
                  <a:solidFill>
                    <a:srgbClr val="000000"/>
                  </a:solidFill>
                </a:uFill>
                <a:latin typeface="Calibri"/>
                <a:ea typeface="Calibri"/>
                <a:cs typeface="Calibri"/>
                <a:sym typeface="Calibri"/>
              </a:defRPr>
            </a:pPr>
            <a:r>
              <a:t>From 1881…</a:t>
            </a:r>
          </a:p>
          <a:p>
            <a:pPr lvl="1" marL="709883" indent="-318723" defTabSz="804672">
              <a:spcBef>
                <a:spcPts val="700"/>
              </a:spcBef>
              <a:defRPr sz="2112">
                <a:uFill>
                  <a:solidFill>
                    <a:srgbClr val="000000"/>
                  </a:solidFill>
                </a:uFill>
                <a:latin typeface="Calibri"/>
                <a:ea typeface="Calibri"/>
                <a:cs typeface="Calibri"/>
                <a:sym typeface="Calibri"/>
              </a:defRPr>
            </a:pPr>
            <a:r>
              <a:t>Build up an industrial base…</a:t>
            </a:r>
          </a:p>
          <a:p>
            <a:pPr lvl="1" marL="709883" indent="-318723" defTabSz="804672">
              <a:spcBef>
                <a:spcPts val="700"/>
              </a:spcBef>
              <a:defRPr sz="2112">
                <a:uFill>
                  <a:solidFill>
                    <a:srgbClr val="000000"/>
                  </a:solidFill>
                </a:uFill>
                <a:latin typeface="Calibri"/>
                <a:ea typeface="Calibri"/>
                <a:cs typeface="Calibri"/>
                <a:sym typeface="Calibri"/>
              </a:defRPr>
            </a:pPr>
            <a:r>
              <a:t>Opposition…</a:t>
            </a:r>
          </a:p>
          <a:p>
            <a:pPr marL="318723" indent="-318723" defTabSz="804672">
              <a:spcBef>
                <a:spcPts val="700"/>
              </a:spcBef>
              <a:defRPr sz="2112">
                <a:uFill>
                  <a:solidFill>
                    <a:srgbClr val="000000"/>
                  </a:solidFill>
                </a:uFill>
                <a:latin typeface="Calibri"/>
                <a:ea typeface="Calibri"/>
                <a:cs typeface="Calibri"/>
                <a:sym typeface="Calibri"/>
              </a:defRPr>
            </a:pPr>
            <a:r>
              <a:t>Chang Yen-Mao</a:t>
            </a:r>
          </a:p>
          <a:p>
            <a:pPr lvl="1" marL="709883" indent="-318723" defTabSz="804672">
              <a:spcBef>
                <a:spcPts val="700"/>
              </a:spcBef>
              <a:defRPr sz="2112">
                <a:uFill>
                  <a:solidFill>
                    <a:srgbClr val="000000"/>
                  </a:solidFill>
                </a:uFill>
                <a:latin typeface="Calibri"/>
                <a:ea typeface="Calibri"/>
                <a:cs typeface="Calibri"/>
                <a:sym typeface="Calibri"/>
              </a:defRPr>
            </a:pPr>
            <a:r>
              <a:t>Bannerman</a:t>
            </a:r>
          </a:p>
          <a:p>
            <a:pPr lvl="1" marL="709883" indent="-318723" defTabSz="804672">
              <a:spcBef>
                <a:spcPts val="700"/>
              </a:spcBef>
              <a:defRPr sz="2112">
                <a:uFill>
                  <a:solidFill>
                    <a:srgbClr val="000000"/>
                  </a:solidFill>
                </a:uFill>
                <a:latin typeface="Calibri"/>
                <a:ea typeface="Calibri"/>
                <a:cs typeface="Calibri"/>
                <a:sym typeface="Calibri"/>
              </a:defRPr>
            </a:pPr>
            <a:r>
              <a:t>“Boxers” (义和拳)</a:t>
            </a:r>
          </a:p>
          <a:p>
            <a:pPr lvl="1" marL="709883" indent="-318723" defTabSz="804672">
              <a:spcBef>
                <a:spcPts val="700"/>
              </a:spcBef>
              <a:defRPr sz="2112">
                <a:uFill>
                  <a:solidFill>
                    <a:srgbClr val="000000"/>
                  </a:solidFill>
                </a:uFill>
                <a:latin typeface="Calibri"/>
                <a:ea typeface="Calibri"/>
                <a:cs typeface="Calibri"/>
                <a:sym typeface="Calibri"/>
              </a:defRPr>
            </a:pPr>
            <a:r>
              <a:t>Herbert Hoover</a:t>
            </a:r>
          </a:p>
          <a:p>
            <a:pPr lvl="1" marL="709883" indent="-318723" defTabSz="804672">
              <a:spcBef>
                <a:spcPts val="700"/>
              </a:spcBef>
              <a:defRPr sz="2112">
                <a:uFill>
                  <a:solidFill>
                    <a:srgbClr val="000000"/>
                  </a:solidFill>
                </a:uFill>
                <a:latin typeface="Calibri"/>
                <a:ea typeface="Calibri"/>
                <a:cs typeface="Calibri"/>
                <a:sym typeface="Calibri"/>
              </a:defRPr>
            </a:pPr>
            <a:r>
              <a:t>Chang Yen-Mao vs. Moreing…</a:t>
            </a:r>
          </a:p>
        </p:txBody>
      </p:sp>
      <p:pic>
        <p:nvPicPr>
          <p:cNvPr id="126" name="Cursor_and_Coal_in_Hong_Kong_–_initial_notes_–_The_Industrial_History_of_Hong_Kong_Group.png" descr="Cursor_and_Coal_in_Hong_Kong_–_initial_notes_–_The_Industrial_History_of_Hong_Kong_Group.png"/>
          <p:cNvPicPr>
            <a:picLocks noChangeAspect="1"/>
          </p:cNvPicPr>
          <p:nvPr/>
        </p:nvPicPr>
        <p:blipFill>
          <a:blip r:embed="rId2">
            <a:extLst/>
          </a:blip>
          <a:stretch>
            <a:fillRect/>
          </a:stretch>
        </p:blipFill>
        <p:spPr>
          <a:xfrm>
            <a:off x="3772217" y="1094171"/>
            <a:ext cx="4919330" cy="4218654"/>
          </a:xfrm>
          <a:prstGeom prst="rect">
            <a:avLst/>
          </a:prstGeom>
          <a:ln w="12700">
            <a:miter lim="400000"/>
          </a:ln>
        </p:spPr>
      </p:pic>
      <p:sp>
        <p:nvSpPr>
          <p:cNvPr id="127" name="Li Hongzhang (李鴻章) “did not have the reputation for financial disinterest enjoyed by his patron Zeng Guofan (曾国藩)”"/>
          <p:cNvSpPr txBox="1"/>
          <p:nvPr/>
        </p:nvSpPr>
        <p:spPr>
          <a:xfrm>
            <a:off x="3772217" y="5244062"/>
            <a:ext cx="4800581" cy="10941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31520">
              <a:spcBef>
                <a:spcPts val="600"/>
              </a:spcBef>
              <a:defRPr sz="1920"/>
            </a:lvl1pPr>
          </a:lstStyle>
          <a:p>
            <a:pPr/>
            <a:r>
              <a:t>Li Hongzhang (李鴻章) “did not have the reputation for financial disinterest enjoyed by his patron Zeng Guofan (曾国藩)”</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130"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133"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38326">
              <a:defRPr sz="2900">
                <a:uFill>
                  <a:solidFill>
                    <a:srgbClr val="000000"/>
                  </a:solidFill>
                </a:uFill>
              </a:defRPr>
            </a:pPr>
            <a:r>
              <a:t>U.C. Berkeley: Economics 115: Spring 2020</a:t>
            </a:r>
            <a:r>
              <a:rPr sz="5100">
                <a:latin typeface="Calibri"/>
                <a:ea typeface="Calibri"/>
                <a:cs typeface="Calibri"/>
                <a:sym typeface="Calibri"/>
              </a:rPr>
              <a:t> </a:t>
            </a:r>
            <a:endParaRPr sz="5100"/>
          </a:p>
          <a:p>
            <a:pPr defTabSz="338326">
              <a:defRPr sz="4400">
                <a:uFill>
                  <a:solidFill>
                    <a:srgbClr val="000000"/>
                  </a:solidFill>
                </a:uFill>
                <a:latin typeface="Calibri"/>
                <a:ea typeface="Calibri"/>
                <a:cs typeface="Calibri"/>
                <a:sym typeface="Calibri"/>
              </a:defRPr>
            </a:pPr>
            <a:r>
              <a:t>20th Century Economic History: Lecture 4: Empire and War</a:t>
            </a:r>
          </a:p>
        </p:txBody>
      </p:sp>
      <p:sp>
        <p:nvSpPr>
          <p:cNvPr id="6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p>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r>
              <a:t>Brad DeLong</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Department of Economics and Blum Center, U.C. Berkeley; and WCEG</a:t>
            </a:r>
          </a:p>
          <a:p>
            <a:pPr marL="0" indent="0" algn="ctr" defTabSz="402336">
              <a:spcBef>
                <a:spcPts val="1000"/>
              </a:spcBef>
              <a:buSzTx/>
              <a:buFont typeface="Arial"/>
              <a:buNone/>
              <a:defRPr sz="2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last revised: 2020-02-03</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for delivery: W 2020-02-05 17:00 HMMB390</a:t>
            </a:r>
          </a:p>
          <a:p>
            <a:pPr marL="0" indent="0" algn="ctr" defTabSz="402336">
              <a:spcBef>
                <a:spcPts val="1000"/>
              </a:spcBef>
              <a:buSzTx/>
              <a:buFont typeface="Arial"/>
              <a:buNone/>
              <a:defRPr sz="14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402336">
              <a:spcBef>
                <a:spcPts val="0"/>
              </a:spcBef>
              <a:buSzTx/>
              <a:buFont typeface="Arial"/>
              <a:buNone/>
              <a:defRPr sz="12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https://github.com/braddelong/public-files/blob/master/econ-115-lecture-4.pptx</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136"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137"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14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41"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14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145"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14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149"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15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15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15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15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58"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15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16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63"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16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16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68"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17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172"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17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76"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17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Empire</a:t>
            </a:r>
          </a:p>
        </p:txBody>
      </p:sp>
      <p:sp>
        <p:nvSpPr>
          <p:cNvPr id="70"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6: Empire 1870-1914:</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Empire in the age of an extraordinary technological gradient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Scrambles: For India, Egypt, Africa, informal influence in Latin America, and China. Herbert Hoover again!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Informal economic hegemony: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Emulating Britain looked good</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Breaking Britain’s rules was costly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For privates, playing along was profitable</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Freedom of investment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Japan’s Meiji Restoration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18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81"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18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8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186"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187"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19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9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192"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193"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194"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195"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19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99"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200"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201"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202"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203"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0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07"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208"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209"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210"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211"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212"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1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16"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217"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218"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219"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220"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221"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222"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22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226"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2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30"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231"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3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35"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236"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237"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4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41"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73"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45"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4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49"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5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53"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25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57"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26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61"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262"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263"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26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67"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268"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269"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27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73"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274"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275"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27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279"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82"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285"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286"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76"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28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90"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213059" indent="-213059" defTabSz="388620">
              <a:spcBef>
                <a:spcPts val="1000"/>
              </a:spcBef>
              <a:buSzPct val="100000"/>
              <a:defRPr sz="2040">
                <a:latin typeface="Helvetica Neue"/>
                <a:ea typeface="Helvetica Neue"/>
                <a:cs typeface="Helvetica Neue"/>
                <a:sym typeface="Helvetica Neue"/>
              </a:defRPr>
            </a:pPr>
            <a:r>
              <a:t>Invention of the industrial research lab</a:t>
            </a:r>
          </a:p>
          <a:p>
            <a:pPr marL="213059" indent="-213059" defTabSz="388620">
              <a:spcBef>
                <a:spcPts val="1000"/>
              </a:spcBef>
              <a:buSzPct val="100000"/>
              <a:defRPr sz="2040">
                <a:latin typeface="Helvetica Neue"/>
                <a:ea typeface="Helvetica Neue"/>
                <a:cs typeface="Helvetica Neue"/>
                <a:sym typeface="Helvetica Neue"/>
              </a:defRPr>
            </a:pPr>
            <a:r>
              <a:t>First globalization</a:t>
            </a:r>
          </a:p>
          <a:p>
            <a:pPr marL="213059" indent="-213059" defTabSz="388620">
              <a:spcBef>
                <a:spcPts val="1000"/>
              </a:spcBef>
              <a:buSzPct val="100000"/>
              <a:defRPr sz="2040">
                <a:latin typeface="Helvetica Neue"/>
                <a:ea typeface="Helvetica Neue"/>
                <a:cs typeface="Helvetica Neue"/>
                <a:sym typeface="Helvetica Neue"/>
              </a:defRPr>
            </a:pPr>
            <a:r>
              <a:t>Technologies of Second Industrial Revolution</a:t>
            </a:r>
          </a:p>
          <a:p>
            <a:pPr lvl="1" marL="536909" indent="-213059" defTabSz="388620">
              <a:spcBef>
                <a:spcPts val="1000"/>
              </a:spcBef>
              <a:buSzPct val="100000"/>
              <a:defRPr sz="2040">
                <a:latin typeface="Helvetica Neue"/>
                <a:ea typeface="Helvetica Neue"/>
                <a:cs typeface="Helvetica Neue"/>
                <a:sym typeface="Helvetica Neue"/>
              </a:defRPr>
            </a:pPr>
            <a:r>
              <a:t>Economies of scale and mass production</a:t>
            </a:r>
          </a:p>
          <a:p>
            <a:pPr lvl="1" marL="536909" indent="-213059" defTabSz="388620">
              <a:spcBef>
                <a:spcPts val="1000"/>
              </a:spcBef>
              <a:buSzPct val="100000"/>
              <a:defRPr sz="2040">
                <a:latin typeface="Helvetica Neue"/>
                <a:ea typeface="Helvetica Neue"/>
                <a:cs typeface="Helvetica Neue"/>
                <a:sym typeface="Helvetica Neue"/>
              </a:defRPr>
            </a:pPr>
            <a:r>
              <a:t>Falling price of capital goods</a:t>
            </a:r>
          </a:p>
          <a:p>
            <a:pPr lvl="1" marL="536909" indent="-213059" defTabSz="388620">
              <a:spcBef>
                <a:spcPts val="1000"/>
              </a:spcBef>
              <a:buSzPct val="100000"/>
              <a:defRPr sz="2040">
                <a:latin typeface="Helvetica Neue"/>
                <a:ea typeface="Helvetica Neue"/>
                <a:cs typeface="Helvetica Neue"/>
                <a:sym typeface="Helvetica Neue"/>
              </a:defRPr>
            </a:pPr>
            <a:r>
              <a:t>Greater savings effort</a:t>
            </a:r>
          </a:p>
          <a:p>
            <a:pPr marL="213059" indent="-213059" defTabSz="388620">
              <a:spcBef>
                <a:spcPts val="1000"/>
              </a:spcBef>
              <a:buSzPct val="100000"/>
              <a:defRPr sz="2040">
                <a:latin typeface="Helvetica Neue"/>
                <a:ea typeface="Helvetica Neue"/>
                <a:cs typeface="Helvetica Neue"/>
                <a:sym typeface="Helvetica Neue"/>
              </a:defRPr>
            </a:pPr>
            <a:r>
              <a:t>Rapidly rising inequality</a:t>
            </a:r>
          </a:p>
          <a:p>
            <a:pPr lvl="1" marL="536909" indent="-213059" defTabSz="388620">
              <a:spcBef>
                <a:spcPts val="1000"/>
              </a:spcBef>
              <a:buSzPct val="100000"/>
              <a:defRPr sz="2040">
                <a:latin typeface="Helvetica Neue"/>
                <a:ea typeface="Helvetica Neue"/>
                <a:cs typeface="Helvetica Neue"/>
                <a:sym typeface="Helvetica Neue"/>
              </a:defRPr>
            </a:pPr>
            <a:r>
              <a:t>Or was it?</a:t>
            </a:r>
          </a:p>
        </p:txBody>
      </p:sp>
      <p:pic>
        <p:nvPicPr>
          <p:cNvPr id="29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29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95"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29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29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300"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30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30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305"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30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30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310"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31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31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315"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31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31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320"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32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324"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325"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328"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11169">
              <a:spcBef>
                <a:spcPts val="700"/>
              </a:spcBef>
              <a:buSzTx/>
              <a:buFont typeface="Arial"/>
              <a:buNone/>
              <a:defRPr b="1" sz="1640">
                <a:uFill>
                  <a:solidFill>
                    <a:srgbClr val="000000"/>
                  </a:solidFill>
                </a:uFill>
                <a:latin typeface="+mn-lt"/>
                <a:ea typeface="+mn-ea"/>
                <a:cs typeface="+mn-cs"/>
                <a:sym typeface="Helvetica"/>
              </a:defRPr>
            </a:pPr>
            <a:r>
              <a:t>DeLong: Office Hours</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M 11:10-12:40, Blum Hall 200B</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T 11:15-12:00, Blum Hall 200B</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a:hlinkClick r:id="rId3" invalidUrl="" action="" tgtFrame="" tooltip="" history="1" highlightClick="0" endSnd="0"/>
              </a:rPr>
              <a:t>https://www.icloud.com/numbers/0leoOOlezWp6BYKSiPJhdXy7Q</a:t>
            </a:r>
            <a:r>
              <a:t>&gt;</a:t>
            </a:r>
          </a:p>
          <a:p>
            <a:pPr marL="0" indent="0" algn="ctr" defTabSz="311169">
              <a:spcBef>
                <a:spcPts val="700"/>
              </a:spcBef>
              <a:buSzTx/>
              <a:buFont typeface="Arial"/>
              <a:buNone/>
              <a:defRPr b="1" sz="1230">
                <a:uFill>
                  <a:solidFill>
                    <a:srgbClr val="000000"/>
                  </a:solidFill>
                </a:uFill>
                <a:latin typeface="+mn-lt"/>
                <a:ea typeface="+mn-ea"/>
                <a:cs typeface="+mn-cs"/>
                <a:sym typeface="Helvetica"/>
              </a:defRPr>
            </a:pPr>
          </a:p>
          <a:p>
            <a:pPr marL="0" indent="0" defTabSz="311169">
              <a:spcBef>
                <a:spcPts val="700"/>
              </a:spcBef>
              <a:buSzTx/>
              <a:buFont typeface="Arial"/>
              <a:buNone/>
              <a:defRPr b="1" sz="1640">
                <a:uFill>
                  <a:solidFill>
                    <a:srgbClr val="000000"/>
                  </a:solidFill>
                </a:uFill>
                <a:latin typeface="+mn-lt"/>
                <a:ea typeface="+mn-ea"/>
                <a:cs typeface="+mn-cs"/>
                <a:sym typeface="Helvetica"/>
              </a:defRPr>
            </a:pPr>
            <a:r>
              <a:t>Paper due Feb 9: What Is Economics?: Assignment 3</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UCLA professor Stephen Bainbridge believes that Partha Dasgupta's Economics: A Very Short Introduction is a bad book. He wrote, in his Amazon review: “1.0 out of 5 stars: Very disappointing, September 25, 2007: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Justify your opinions by setting out what you think economics is, or ought to be.</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4" invalidUrl="" action="" tgtFrame="" tooltip="" history="1" highlightClick="0" endSnd="0"/>
              </a:rPr>
              <a:t>https://bcourses.berkeley.edu/courses/1487684/assignments/8051996</a:t>
            </a:r>
            <a:r>
              <a:t>&gt;</a:t>
            </a:r>
          </a:p>
          <a:p>
            <a:pPr marL="0" indent="0" defTabSz="311169">
              <a:spcBef>
                <a:spcPts val="700"/>
              </a:spcBef>
              <a:buSzTx/>
              <a:buFont typeface="Arial"/>
              <a:buNone/>
              <a:defRPr sz="1230">
                <a:uFill>
                  <a:solidFill>
                    <a:srgbClr val="000000"/>
                  </a:solidFill>
                </a:uFill>
                <a:latin typeface="+mn-lt"/>
                <a:ea typeface="+mn-ea"/>
                <a:cs typeface="+mn-cs"/>
                <a:sym typeface="Helvetica"/>
              </a:defRPr>
            </a:pPr>
          </a:p>
          <a:p>
            <a:pPr marL="0" indent="0" defTabSz="311169">
              <a:spcBef>
                <a:spcPts val="700"/>
              </a:spcBef>
              <a:buSzTx/>
              <a:buFont typeface="Arial"/>
              <a:buNone/>
              <a:defRPr b="1" sz="1640">
                <a:uFill>
                  <a:solidFill>
                    <a:srgbClr val="000000"/>
                  </a:solidFill>
                </a:uFill>
                <a:latin typeface="+mn-lt"/>
                <a:ea typeface="+mn-ea"/>
                <a:cs typeface="+mn-cs"/>
                <a:sym typeface="Helvetica"/>
              </a:defRPr>
            </a:pPr>
            <a:r>
              <a:t>By now you should have read not just Dasgupta but Eichengreen chapters 1 &amp; 2</a:t>
            </a:r>
          </a:p>
          <a:p>
            <a:pPr marL="0" indent="0" defTabSz="318668">
              <a:spcBef>
                <a:spcPts val="800"/>
              </a:spcBef>
              <a:buSzTx/>
              <a:buFont typeface="Arial"/>
              <a:buNone/>
              <a:defRPr b="1" sz="164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5"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Paper</a:t>
            </a:r>
          </a:p>
        </p:txBody>
      </p:sp>
      <p:sp>
        <p:nvSpPr>
          <p:cNvPr id="331"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64295">
              <a:spcBef>
                <a:spcPts val="800"/>
              </a:spcBef>
              <a:buSzTx/>
              <a:buFont typeface="Arial"/>
              <a:buNone/>
              <a:defRPr b="1" sz="2688">
                <a:uFill>
                  <a:solidFill>
                    <a:srgbClr val="000000"/>
                  </a:solidFill>
                </a:uFill>
                <a:latin typeface="+mn-lt"/>
                <a:ea typeface="+mn-ea"/>
                <a:cs typeface="+mn-cs"/>
                <a:sym typeface="Helvetica"/>
              </a:defRPr>
            </a:pPr>
            <a:r>
              <a:t>Due Feb 9: What Is Economics?: Assignment 3</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UCLA professor Stephen Bainbridge believes that Partha Dasgupta's Economics: A Very Short Introduction is a bad book. He wrote, in his Amazon review: “1.0 out of 5 stars: Very disappointing, September 25, 2007: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Justify your opinions by setting out what you think economics is, or ought to be.</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2" invalidUrl="" action="" tgtFrame="" tooltip="" history="1" highlightClick="0" endSnd="0"/>
              </a:rPr>
              <a:t>https://bcourses.berkeley.edu/courses/1487684/assignments/8051996</a:t>
            </a:r>
            <a:r>
              <a:t>&gt;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79"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DeLong Office Hours</a:t>
            </a:r>
          </a:p>
        </p:txBody>
      </p:sp>
      <p:sp>
        <p:nvSpPr>
          <p:cNvPr id="334"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11:10-12:40,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T 11:15-12:00,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By appointment in Blum Hall 200B, Evans 691A, or elsewhere: </a:t>
            </a:r>
          </a:p>
          <a:p>
            <a:pPr marL="300789" indent="-300789" defTabSz="379474">
              <a:spcBef>
                <a:spcPts val="900"/>
              </a:spcBef>
              <a:buSzPct val="100000"/>
              <a:defRPr sz="3000">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a:t>
            </a:r>
          </a:p>
          <a:p>
            <a:pPr marL="300789" indent="-300789" defTabSz="379474">
              <a:spcBef>
                <a:spcPts val="900"/>
              </a:spcBef>
              <a:buSzPct val="100000"/>
              <a:defRPr sz="3000">
                <a:uFill>
                  <a:solidFill>
                    <a:srgbClr val="000000"/>
                  </a:solidFill>
                </a:uFill>
                <a:latin typeface="+mn-lt"/>
                <a:ea typeface="+mn-ea"/>
                <a:cs typeface="+mn-cs"/>
                <a:sym typeface="Helvetica"/>
              </a:defRPr>
            </a:pPr>
            <a:r>
              <a:t>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Memo</a:t>
            </a:r>
          </a:p>
        </p:txBody>
      </p:sp>
      <p:sp>
        <p:nvSpPr>
          <p:cNvPr id="337"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3600">
                <a:uFill>
                  <a:solidFill>
                    <a:srgbClr val="000000"/>
                  </a:solidFill>
                </a:uFill>
                <a:latin typeface="+mn-lt"/>
                <a:ea typeface="+mn-ea"/>
                <a:cs typeface="+mn-cs"/>
                <a:sym typeface="Helvetica"/>
              </a:defRPr>
            </a:pPr>
            <a:r>
              <a:t>By now you should have read not just Dasgupta but Eichengreen chapters 1 &amp; 2</a:t>
            </a:r>
          </a:p>
          <a:p>
            <a:pPr marL="0" indent="0" defTabSz="379474">
              <a:spcBef>
                <a:spcPts val="900"/>
              </a:spcBef>
              <a:buSzTx/>
              <a:buFont typeface="Arial"/>
              <a:buNone/>
              <a:defRPr b="1" sz="3600">
                <a:uFill>
                  <a:solidFill>
                    <a:srgbClr val="000000"/>
                  </a:solidFill>
                </a:uFill>
                <a:latin typeface="+mn-lt"/>
                <a:ea typeface="+mn-ea"/>
                <a:cs typeface="+mn-cs"/>
                <a:sym typeface="Helvetica"/>
              </a:defRPr>
            </a:pPr>
          </a:p>
          <a:p>
            <a:pPr marL="0" indent="0" defTabSz="388620">
              <a:spcBef>
                <a:spcPts val="1000"/>
              </a:spcBef>
              <a:buSzTx/>
              <a:buFont typeface="Arial"/>
              <a:buNone/>
              <a:defRPr b="1" sz="3600">
                <a:uFill>
                  <a:solidFill>
                    <a:srgbClr val="000000"/>
                  </a:solidFill>
                </a:uFill>
                <a:latin typeface="+mn-lt"/>
                <a:ea typeface="+mn-ea"/>
                <a:cs typeface="+mn-cs"/>
                <a:sym typeface="Helvetica"/>
              </a:defRPr>
            </a:pPr>
            <a:r>
              <a:t>bCourses website &lt;</a:t>
            </a:r>
            <a:r>
              <a:rPr u="sng">
                <a:solidFill>
                  <a:srgbClr val="0000FF"/>
                </a:solidFill>
                <a:uFill>
                  <a:solidFill>
                    <a:srgbClr val="0000FF"/>
                  </a:solidFill>
                </a:uFill>
                <a:hlinkClick r:id="rId2"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War: World War I</a:t>
            </a:r>
          </a:p>
        </p:txBody>
      </p:sp>
      <p:sp>
        <p:nvSpPr>
          <p:cNvPr id="340"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 7: War 1914-19</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Empire and war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knot of war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Economic illogic</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Nationalism</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Rehearsal: The Boer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WWI proper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That DFT in the Balkans; </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Germany attacks Belgium; w</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Why not a short war?; </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Prussian way of war; </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German technology and industry; </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Attrition and exhaustion;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10 million dead, 10 million maimed, 1 full year of world income thrown down the sewer…</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outh Africa"/>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South Africa</a:t>
            </a:r>
          </a:p>
        </p:txBody>
      </p:sp>
      <p:pic>
        <p:nvPicPr>
          <p:cNvPr id="343"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
        <p:nvSpPr>
          <p:cNvPr id="344" name="Circle"/>
          <p:cNvSpPr/>
          <p:nvPr/>
        </p:nvSpPr>
        <p:spPr>
          <a:xfrm>
            <a:off x="3994192" y="4222792"/>
            <a:ext cx="892969" cy="892969"/>
          </a:xfrm>
          <a:prstGeom prst="ellipse">
            <a:avLst/>
          </a:prstGeom>
          <a:ln w="88900">
            <a:solidFill>
              <a:srgbClr val="0000FF"/>
            </a:solidFill>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sz="1600">
                <a:solidFill>
                  <a:srgbClr val="FFFFFF"/>
                </a:solidFill>
                <a:uFillTx/>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he South African Gold Rush"/>
          <p:cNvSpPr txBox="1"/>
          <p:nvPr>
            <p:ph type="title" idx="4294967295"/>
          </p:nvPr>
        </p:nvSpPr>
        <p:spPr>
          <a:xfrm>
            <a:off x="457199" y="-1"/>
            <a:ext cx="8234348" cy="1094173"/>
          </a:xfrm>
          <a:prstGeom prst="rect">
            <a:avLst/>
          </a:prstGeom>
        </p:spPr>
        <p:txBody>
          <a:bodyPr lIns="50800" tIns="50800" rIns="50800" bIns="50800"/>
          <a:lstStyle>
            <a:lvl1pPr defTabSz="336827">
              <a:defRPr sz="4592">
                <a:solidFill>
                  <a:srgbClr val="000080"/>
                </a:solidFill>
              </a:defRPr>
            </a:lvl1pPr>
          </a:lstStyle>
          <a:p>
            <a:pPr/>
            <a:r>
              <a:t>The South African Gold Rush</a:t>
            </a:r>
          </a:p>
        </p:txBody>
      </p:sp>
      <p:sp>
        <p:nvSpPr>
          <p:cNvPr id="347" name="Remember the Zulu War?…"/>
          <p:cNvSpPr txBox="1"/>
          <p:nvPr>
            <p:ph type="body" sz="half" idx="4294967295"/>
          </p:nvPr>
        </p:nvSpPr>
        <p:spPr>
          <a:xfrm>
            <a:off x="457199" y="1094171"/>
            <a:ext cx="4537457" cy="5244063"/>
          </a:xfrm>
          <a:prstGeom prst="rect">
            <a:avLst/>
          </a:prstGeom>
        </p:spPr>
        <p:txBody>
          <a:bodyPr lIns="50800" tIns="50800" rIns="50800" bIns="50800" anchor="t"/>
          <a:lstStyle/>
          <a:p>
            <a:pPr marL="322344" indent="-322344" defTabSz="813816">
              <a:spcBef>
                <a:spcPts val="700"/>
              </a:spcBef>
              <a:defRPr sz="2136">
                <a:uFill>
                  <a:solidFill>
                    <a:srgbClr val="000000"/>
                  </a:solidFill>
                </a:uFill>
                <a:latin typeface="Calibri"/>
                <a:ea typeface="Calibri"/>
                <a:cs typeface="Calibri"/>
                <a:sym typeface="Calibri"/>
              </a:defRPr>
            </a:pPr>
            <a:r>
              <a:t>Remember the Zulu War?</a:t>
            </a:r>
          </a:p>
          <a:p>
            <a:pPr lvl="1" marL="717949" indent="-322344" defTabSz="813816">
              <a:spcBef>
                <a:spcPts val="700"/>
              </a:spcBef>
              <a:defRPr sz="2136">
                <a:uFill>
                  <a:solidFill>
                    <a:srgbClr val="000000"/>
                  </a:solidFill>
                </a:uFill>
                <a:latin typeface="Calibri"/>
                <a:ea typeface="Calibri"/>
                <a:cs typeface="Calibri"/>
                <a:sym typeface="Calibri"/>
              </a:defRPr>
            </a:pPr>
            <a:r>
              <a:t>Afterwards, the mandate to “Canadaize” South Africa put on hold…</a:t>
            </a:r>
          </a:p>
          <a:p>
            <a:pPr marL="322344" indent="-322344" defTabSz="813816">
              <a:spcBef>
                <a:spcPts val="700"/>
              </a:spcBef>
              <a:defRPr sz="2136">
                <a:uFill>
                  <a:solidFill>
                    <a:srgbClr val="000000"/>
                  </a:solidFill>
                </a:uFill>
                <a:latin typeface="Calibri"/>
                <a:ea typeface="Calibri"/>
                <a:cs typeface="Calibri"/>
                <a:sym typeface="Calibri"/>
              </a:defRPr>
            </a:pPr>
            <a:r>
              <a:t>But then the Witwatersrand…</a:t>
            </a:r>
          </a:p>
          <a:p>
            <a:pPr marL="322344" indent="-322344" defTabSz="813816">
              <a:spcBef>
                <a:spcPts val="700"/>
              </a:spcBef>
              <a:defRPr sz="2136">
                <a:uFill>
                  <a:solidFill>
                    <a:srgbClr val="000000"/>
                  </a:solidFill>
                </a:uFill>
                <a:latin typeface="Calibri"/>
                <a:ea typeface="Calibri"/>
                <a:cs typeface="Calibri"/>
                <a:sym typeface="Calibri"/>
              </a:defRPr>
            </a:pPr>
            <a:r>
              <a:t>Back up</a:t>
            </a:r>
          </a:p>
          <a:p>
            <a:pPr lvl="1" marL="717949" indent="-322344" defTabSz="813816">
              <a:spcBef>
                <a:spcPts val="700"/>
              </a:spcBef>
              <a:defRPr sz="2136">
                <a:uFill>
                  <a:solidFill>
                    <a:srgbClr val="000000"/>
                  </a:solidFill>
                </a:uFill>
                <a:latin typeface="Calibri"/>
                <a:ea typeface="Calibri"/>
                <a:cs typeface="Calibri"/>
                <a:sym typeface="Calibri"/>
              </a:defRPr>
            </a:pPr>
            <a:r>
              <a:t>The Great Trek</a:t>
            </a:r>
          </a:p>
          <a:p>
            <a:pPr lvl="1" marL="717949" indent="-322344" defTabSz="813816">
              <a:spcBef>
                <a:spcPts val="700"/>
              </a:spcBef>
              <a:defRPr sz="2136">
                <a:uFill>
                  <a:solidFill>
                    <a:srgbClr val="000000"/>
                  </a:solidFill>
                </a:uFill>
                <a:latin typeface="Calibri"/>
                <a:ea typeface="Calibri"/>
                <a:cs typeface="Calibri"/>
                <a:sym typeface="Calibri"/>
              </a:defRPr>
            </a:pPr>
            <a:r>
              <a:t>1886 Transvaal gold strike</a:t>
            </a:r>
          </a:p>
          <a:p>
            <a:pPr lvl="1" marL="717949" indent="-322344" defTabSz="813816">
              <a:spcBef>
                <a:spcPts val="700"/>
              </a:spcBef>
              <a:defRPr sz="2136">
                <a:uFill>
                  <a:solidFill>
                    <a:srgbClr val="000000"/>
                  </a:solidFill>
                </a:uFill>
                <a:latin typeface="Calibri"/>
                <a:ea typeface="Calibri"/>
                <a:cs typeface="Calibri"/>
                <a:sym typeface="Calibri"/>
              </a:defRPr>
            </a:pPr>
            <a:r>
              <a:t>100,000 (English speaking miners etc. in Johannesburg)</a:t>
            </a:r>
          </a:p>
          <a:p>
            <a:pPr lvl="1" marL="717949" indent="-322344" defTabSz="813816">
              <a:spcBef>
                <a:spcPts val="700"/>
              </a:spcBef>
              <a:defRPr sz="2136">
                <a:uFill>
                  <a:solidFill>
                    <a:srgbClr val="000000"/>
                  </a:solidFill>
                </a:uFill>
                <a:latin typeface="Calibri"/>
                <a:ea typeface="Calibri"/>
                <a:cs typeface="Calibri"/>
                <a:sym typeface="Calibri"/>
              </a:defRPr>
            </a:pPr>
            <a:r>
              <a:t>200,000 Boers</a:t>
            </a:r>
          </a:p>
          <a:p>
            <a:pPr marL="322344" indent="-322344" defTabSz="813816">
              <a:spcBef>
                <a:spcPts val="700"/>
              </a:spcBef>
              <a:defRPr sz="2136">
                <a:uFill>
                  <a:solidFill>
                    <a:srgbClr val="000000"/>
                  </a:solidFill>
                </a:uFill>
                <a:latin typeface="Calibri"/>
                <a:ea typeface="Calibri"/>
                <a:cs typeface="Calibri"/>
                <a:sym typeface="Calibri"/>
              </a:defRPr>
            </a:pPr>
            <a:r>
              <a:t>By 1913: 1M Dutch, English; 500K Indians, others; 2.5M Zulu, Tswana…</a:t>
            </a:r>
          </a:p>
        </p:txBody>
      </p:sp>
      <p:pic>
        <p:nvPicPr>
          <p:cNvPr id="348" name="A_Burgher_of_the_Free_State.png" descr="A_Burgher_of_the_Free_State.png"/>
          <p:cNvPicPr>
            <a:picLocks noChangeAspect="1"/>
          </p:cNvPicPr>
          <p:nvPr/>
        </p:nvPicPr>
        <p:blipFill>
          <a:blip r:embed="rId2">
            <a:extLst/>
          </a:blip>
          <a:stretch>
            <a:fillRect/>
          </a:stretch>
        </p:blipFill>
        <p:spPr>
          <a:xfrm>
            <a:off x="4994655" y="1078647"/>
            <a:ext cx="3696892" cy="5259587"/>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Convince the Boers…"/>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Convince the Boers…</a:t>
            </a:r>
          </a:p>
        </p:txBody>
      </p:sp>
      <p:sp>
        <p:nvSpPr>
          <p:cNvPr id="351" name="The 1895 Jameson Raid…"/>
          <p:cNvSpPr txBox="1"/>
          <p:nvPr>
            <p:ph type="body" sz="half" idx="4294967295"/>
          </p:nvPr>
        </p:nvSpPr>
        <p:spPr>
          <a:xfrm>
            <a:off x="457199" y="1094171"/>
            <a:ext cx="4537457" cy="5244063"/>
          </a:xfrm>
          <a:prstGeom prst="rect">
            <a:avLst/>
          </a:prstGeom>
        </p:spPr>
        <p:txBody>
          <a:bodyPr lIns="50800" tIns="50800" rIns="50800" bIns="50800" anchor="t"/>
          <a:lstStyle/>
          <a:p>
            <a:pPr marL="224554" indent="-224554" defTabSz="566927">
              <a:spcBef>
                <a:spcPts val="500"/>
              </a:spcBef>
              <a:defRPr sz="1488">
                <a:uFill>
                  <a:solidFill>
                    <a:srgbClr val="000000"/>
                  </a:solidFill>
                </a:uFill>
                <a:latin typeface="Calibri"/>
                <a:ea typeface="Calibri"/>
                <a:cs typeface="Calibri"/>
                <a:sym typeface="Calibri"/>
              </a:defRPr>
            </a:pPr>
            <a:r>
              <a:t>The 1895 Jameson Raid</a:t>
            </a:r>
          </a:p>
          <a:p>
            <a:pPr marL="224554" indent="-224554" defTabSz="566927">
              <a:spcBef>
                <a:spcPts val="500"/>
              </a:spcBef>
              <a:defRPr sz="1488">
                <a:uFill>
                  <a:solidFill>
                    <a:srgbClr val="000000"/>
                  </a:solidFill>
                </a:uFill>
                <a:latin typeface="Calibri"/>
                <a:ea typeface="Calibri"/>
                <a:cs typeface="Calibri"/>
                <a:sym typeface="Calibri"/>
              </a:defRPr>
            </a:pPr>
            <a:r>
              <a:t>Joseph Chamberlain in 1899: equal rights for British citizens, or war</a:t>
            </a:r>
          </a:p>
          <a:p>
            <a:pPr marL="224554" indent="-224554" defTabSz="566927">
              <a:spcBef>
                <a:spcPts val="500"/>
              </a:spcBef>
              <a:defRPr sz="1488">
                <a:uFill>
                  <a:solidFill>
                    <a:srgbClr val="000000"/>
                  </a:solidFill>
                </a:uFill>
                <a:latin typeface="Calibri"/>
                <a:ea typeface="Calibri"/>
                <a:cs typeface="Calibri"/>
                <a:sym typeface="Calibri"/>
              </a:defRPr>
            </a:pPr>
            <a:r>
              <a:t>Boers struck in October 1899</a:t>
            </a:r>
          </a:p>
          <a:p>
            <a:pPr lvl="1" marL="500144" indent="-224554" defTabSz="566927">
              <a:spcBef>
                <a:spcPts val="500"/>
              </a:spcBef>
              <a:defRPr sz="1488">
                <a:uFill>
                  <a:solidFill>
                    <a:srgbClr val="000000"/>
                  </a:solidFill>
                </a:uFill>
                <a:latin typeface="Calibri"/>
                <a:ea typeface="Calibri"/>
                <a:cs typeface="Calibri"/>
                <a:sym typeface="Calibri"/>
              </a:defRPr>
            </a:pPr>
            <a:r>
              <a:t>40K British soldiers in South Africa</a:t>
            </a:r>
          </a:p>
          <a:p>
            <a:pPr lvl="1" marL="500144" indent="-224554" defTabSz="566927">
              <a:spcBef>
                <a:spcPts val="500"/>
              </a:spcBef>
              <a:defRPr sz="1488">
                <a:uFill>
                  <a:solidFill>
                    <a:srgbClr val="000000"/>
                  </a:solidFill>
                </a:uFill>
                <a:latin typeface="Calibri"/>
                <a:ea typeface="Calibri"/>
                <a:cs typeface="Calibri"/>
                <a:sym typeface="Calibri"/>
              </a:defRPr>
            </a:pPr>
            <a:r>
              <a:t>50K male Boers of potential military age</a:t>
            </a:r>
          </a:p>
          <a:p>
            <a:pPr lvl="1" marL="500144" indent="-224554" defTabSz="566927">
              <a:spcBef>
                <a:spcPts val="500"/>
              </a:spcBef>
              <a:defRPr sz="1488">
                <a:uFill>
                  <a:solidFill>
                    <a:srgbClr val="000000"/>
                  </a:solidFill>
                </a:uFill>
                <a:latin typeface="Calibri"/>
                <a:ea typeface="Calibri"/>
                <a:cs typeface="Calibri"/>
                <a:sym typeface="Calibri"/>
              </a:defRPr>
            </a:pPr>
            <a:r>
              <a:t>Mafeking, Ladysmith, Kimberley, Spion Kop, Vaal Kranz, Magersfontein, Stormberg, Tugela River…</a:t>
            </a:r>
          </a:p>
          <a:p>
            <a:pPr marL="224554" indent="-224554" defTabSz="566927">
              <a:spcBef>
                <a:spcPts val="500"/>
              </a:spcBef>
              <a:defRPr sz="1488">
                <a:uFill>
                  <a:solidFill>
                    <a:srgbClr val="000000"/>
                  </a:solidFill>
                </a:uFill>
                <a:latin typeface="Calibri"/>
                <a:ea typeface="Calibri"/>
                <a:cs typeface="Calibri"/>
                <a:sym typeface="Calibri"/>
              </a:defRPr>
            </a:pPr>
            <a:r>
              <a:t>Did the British negotiate?</a:t>
            </a:r>
          </a:p>
          <a:p>
            <a:pPr lvl="1" marL="500144" indent="-224554" defTabSz="566927">
              <a:spcBef>
                <a:spcPts val="500"/>
              </a:spcBef>
              <a:defRPr sz="1488">
                <a:uFill>
                  <a:solidFill>
                    <a:srgbClr val="000000"/>
                  </a:solidFill>
                </a:uFill>
                <a:latin typeface="Calibri"/>
                <a:ea typeface="Calibri"/>
                <a:cs typeface="Calibri"/>
                <a:sym typeface="Calibri"/>
              </a:defRPr>
            </a:pPr>
            <a:r>
              <a:t>Sent 250K soldiers</a:t>
            </a:r>
          </a:p>
          <a:p>
            <a:pPr lvl="1" marL="500144" indent="-224554" defTabSz="566927">
              <a:spcBef>
                <a:spcPts val="500"/>
              </a:spcBef>
              <a:defRPr sz="1488">
                <a:uFill>
                  <a:solidFill>
                    <a:srgbClr val="000000"/>
                  </a:solidFill>
                </a:uFill>
                <a:latin typeface="Calibri"/>
                <a:ea typeface="Calibri"/>
                <a:cs typeface="Calibri"/>
                <a:sym typeface="Calibri"/>
              </a:defRPr>
            </a:pPr>
            <a:r>
              <a:t>Competent commander, Lord Roberts</a:t>
            </a:r>
          </a:p>
          <a:p>
            <a:pPr lvl="1" marL="500144" indent="-224554" defTabSz="566927">
              <a:spcBef>
                <a:spcPts val="500"/>
              </a:spcBef>
              <a:defRPr sz="1488">
                <a:uFill>
                  <a:solidFill>
                    <a:srgbClr val="000000"/>
                  </a:solidFill>
                </a:uFill>
                <a:latin typeface="Calibri"/>
                <a:ea typeface="Calibri"/>
                <a:cs typeface="Calibri"/>
                <a:sym typeface="Calibri"/>
              </a:defRPr>
            </a:pPr>
            <a:r>
              <a:t>Boers turned to guerrilla war</a:t>
            </a:r>
          </a:p>
          <a:p>
            <a:pPr lvl="1" marL="500144" indent="-224554" defTabSz="566927">
              <a:spcBef>
                <a:spcPts val="500"/>
              </a:spcBef>
              <a:defRPr sz="1488">
                <a:uFill>
                  <a:solidFill>
                    <a:srgbClr val="000000"/>
                  </a:solidFill>
                </a:uFill>
                <a:latin typeface="Calibri"/>
                <a:ea typeface="Calibri"/>
                <a:cs typeface="Calibri"/>
                <a:sym typeface="Calibri"/>
              </a:defRPr>
            </a:pPr>
            <a:r>
              <a:t>British invented the concentration camp</a:t>
            </a:r>
          </a:p>
          <a:p>
            <a:pPr marL="224554" indent="-224554" defTabSz="566927">
              <a:spcBef>
                <a:spcPts val="500"/>
              </a:spcBef>
              <a:defRPr sz="1488">
                <a:uFill>
                  <a:solidFill>
                    <a:srgbClr val="000000"/>
                  </a:solidFill>
                </a:uFill>
                <a:latin typeface="Calibri"/>
                <a:ea typeface="Calibri"/>
                <a:cs typeface="Calibri"/>
                <a:sym typeface="Calibri"/>
              </a:defRPr>
            </a:pPr>
            <a:r>
              <a:t>Boer population of 200K—30K dead after the war: 10K soldiers, 15K children, 5K women and elderly.</a:t>
            </a:r>
          </a:p>
          <a:p>
            <a:pPr marL="224554" indent="-224554" defTabSz="566927">
              <a:spcBef>
                <a:spcPts val="500"/>
              </a:spcBef>
              <a:defRPr sz="1488">
                <a:uFill>
                  <a:solidFill>
                    <a:srgbClr val="000000"/>
                  </a:solidFill>
                </a:uFill>
                <a:latin typeface="Calibri"/>
                <a:ea typeface="Calibri"/>
                <a:cs typeface="Calibri"/>
                <a:sym typeface="Calibri"/>
              </a:defRPr>
            </a:pPr>
            <a:r>
              <a:t>British deaths: 8K in battle, 14K of disease</a:t>
            </a:r>
          </a:p>
          <a:p>
            <a:pPr marL="224554" indent="-224554" defTabSz="566927">
              <a:spcBef>
                <a:spcPts val="500"/>
              </a:spcBef>
              <a:defRPr sz="1488">
                <a:uFill>
                  <a:solidFill>
                    <a:srgbClr val="000000"/>
                  </a:solidFill>
                </a:uFill>
                <a:latin typeface="Calibri"/>
                <a:ea typeface="Calibri"/>
                <a:cs typeface="Calibri"/>
                <a:sym typeface="Calibri"/>
              </a:defRPr>
            </a:pPr>
            <a:r>
              <a:t>African deaths: 30K?</a:t>
            </a:r>
          </a:p>
          <a:p>
            <a:pPr marL="224554" indent="-224554" defTabSz="566927">
              <a:spcBef>
                <a:spcPts val="500"/>
              </a:spcBef>
              <a:defRPr sz="1488">
                <a:uFill>
                  <a:solidFill>
                    <a:srgbClr val="000000"/>
                  </a:solidFill>
                </a:uFill>
                <a:latin typeface="Calibri"/>
                <a:ea typeface="Calibri"/>
                <a:cs typeface="Calibri"/>
                <a:sym typeface="Calibri"/>
              </a:defRPr>
            </a:pPr>
            <a:r>
              <a:t>1900 “Khaki election”</a:t>
            </a:r>
          </a:p>
        </p:txBody>
      </p:sp>
      <p:pic>
        <p:nvPicPr>
          <p:cNvPr id="352" name="A_Burgher_of_the_Free_State.png" descr="A_Burgher_of_the_Free_State.png"/>
          <p:cNvPicPr>
            <a:picLocks noChangeAspect="1"/>
          </p:cNvPicPr>
          <p:nvPr/>
        </p:nvPicPr>
        <p:blipFill>
          <a:blip r:embed="rId2">
            <a:extLst/>
          </a:blip>
          <a:stretch>
            <a:fillRect/>
          </a:stretch>
        </p:blipFill>
        <p:spPr>
          <a:xfrm>
            <a:off x="4994655" y="1078647"/>
            <a:ext cx="3696892" cy="5259587"/>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Nationalism"/>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Nationalism</a:t>
            </a:r>
          </a:p>
        </p:txBody>
      </p:sp>
      <p:sp>
        <p:nvSpPr>
          <p:cNvPr id="355" name="German sociologist Max Weber:…"/>
          <p:cNvSpPr txBox="1"/>
          <p:nvPr>
            <p:ph type="body" sz="half" idx="4294967295"/>
          </p:nvPr>
        </p:nvSpPr>
        <p:spPr>
          <a:xfrm>
            <a:off x="457199" y="1094171"/>
            <a:ext cx="3881410" cy="5244063"/>
          </a:xfrm>
          <a:prstGeom prst="rect">
            <a:avLst/>
          </a:prstGeom>
        </p:spPr>
        <p:txBody>
          <a:bodyPr lIns="50800" tIns="50800" rIns="50800" bIns="50800" anchor="t"/>
          <a:lstStyle>
            <a:lvl1pPr marL="213689" indent="-213689" defTabSz="539495">
              <a:spcBef>
                <a:spcPts val="400"/>
              </a:spcBef>
              <a:defRPr sz="1416">
                <a:uFill>
                  <a:solidFill>
                    <a:srgbClr val="000000"/>
                  </a:solidFill>
                </a:uFill>
                <a:latin typeface="Calibri"/>
                <a:ea typeface="Calibri"/>
                <a:cs typeface="Calibri"/>
                <a:sym typeface="Calibri"/>
              </a:defRPr>
            </a:lvl1pPr>
            <a:lvl2pPr marL="475944" indent="-213689" defTabSz="539495">
              <a:spcBef>
                <a:spcPts val="400"/>
              </a:spcBef>
              <a:defRPr sz="1416">
                <a:uFill>
                  <a:solidFill>
                    <a:srgbClr val="000000"/>
                  </a:solidFill>
                </a:uFill>
                <a:latin typeface="Calibri"/>
                <a:ea typeface="Calibri"/>
                <a:cs typeface="Calibri"/>
                <a:sym typeface="Calibri"/>
              </a:defRPr>
            </a:lvl2pPr>
          </a:lstStyle>
          <a:p>
            <a:pPr/>
            <a:r>
              <a:t>German sociologist Max Weber:</a:t>
            </a:r>
          </a:p>
          <a:p>
            <a:pPr lvl="1"/>
            <a:r>
              <a:t>“The German character of the East... should be protected... the economic policy of the state should enter into the lists in its defense.... The economic struggle between the nationalities follows its course even under the semblance of ‘peace’….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p:txBody>
      </p:sp>
      <p:pic>
        <p:nvPicPr>
          <p:cNvPr id="356" name="Sprachen_Deutsches_Reich_1900_-_German_Empire_-_Wikipedia.png" descr="Sprachen_Deutsches_Reich_1900_-_German_Empire_-_Wikipedia.png"/>
          <p:cNvPicPr>
            <a:picLocks noChangeAspect="1"/>
          </p:cNvPicPr>
          <p:nvPr/>
        </p:nvPicPr>
        <p:blipFill>
          <a:blip r:embed="rId2">
            <a:extLst/>
          </a:blip>
          <a:stretch>
            <a:fillRect/>
          </a:stretch>
        </p:blipFill>
        <p:spPr>
          <a:xfrm>
            <a:off x="4256095" y="1094171"/>
            <a:ext cx="4435452" cy="3960437"/>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Erich von Manstein"/>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Erich von Manstein</a:t>
            </a:r>
          </a:p>
        </p:txBody>
      </p:sp>
      <p:sp>
        <p:nvSpPr>
          <p:cNvPr id="359" name="von Manstein…"/>
          <p:cNvSpPr txBox="1"/>
          <p:nvPr>
            <p:ph type="body" sz="quarter" idx="4294967295"/>
          </p:nvPr>
        </p:nvSpPr>
        <p:spPr>
          <a:xfrm>
            <a:off x="457199" y="1094171"/>
            <a:ext cx="4079961" cy="211048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von Manstein</a:t>
            </a:r>
          </a:p>
          <a:p>
            <a:pPr marL="362185" indent="-362185" defTabSz="914400">
              <a:spcBef>
                <a:spcPts val="800"/>
              </a:spcBef>
              <a:defRPr>
                <a:uFill>
                  <a:solidFill>
                    <a:srgbClr val="000000"/>
                  </a:solidFill>
                </a:uFill>
                <a:latin typeface="Calibri"/>
                <a:ea typeface="Calibri"/>
                <a:cs typeface="Calibri"/>
                <a:sym typeface="Calibri"/>
              </a:defRPr>
            </a:pPr>
            <a:r>
              <a:t>von Lewinsky</a:t>
            </a:r>
          </a:p>
          <a:p>
            <a:pPr marL="362185" indent="-362185" defTabSz="914400">
              <a:spcBef>
                <a:spcPts val="800"/>
              </a:spcBef>
              <a:defRPr>
                <a:uFill>
                  <a:solidFill>
                    <a:srgbClr val="000000"/>
                  </a:solidFill>
                </a:uFill>
                <a:latin typeface="Calibri"/>
                <a:ea typeface="Calibri"/>
                <a:cs typeface="Calibri"/>
                <a:sym typeface="Calibri"/>
              </a:defRPr>
            </a:pPr>
            <a:r>
              <a:t>Lewinski</a:t>
            </a:r>
          </a:p>
          <a:p>
            <a:pPr marL="362185" indent="-362185" defTabSz="914400">
              <a:spcBef>
                <a:spcPts val="800"/>
              </a:spcBef>
              <a:defRPr>
                <a:uFill>
                  <a:solidFill>
                    <a:srgbClr val="000000"/>
                  </a:solidFill>
                </a:uFill>
                <a:latin typeface="Calibri"/>
                <a:ea typeface="Calibri"/>
                <a:cs typeface="Calibri"/>
                <a:sym typeface="Calibri"/>
              </a:defRPr>
            </a:pPr>
            <a:r>
              <a:t>Levi</a:t>
            </a:r>
          </a:p>
        </p:txBody>
      </p:sp>
      <p:pic>
        <p:nvPicPr>
          <p:cNvPr id="360" name="Google_Image_Result_for_https___upload_wikimedia_org_wikipedia_commons_3_30_Bundesarchiv_Bild_183-H01758__Erich_v__Manstein_jpg.png" descr="Google_Image_Result_for_https___upload_wikimedia_org_wikipedia_commons_3_30_Bundesarchiv_Bild_183-H01758__Erich_v__Manstein_jpg.png"/>
          <p:cNvPicPr>
            <a:picLocks noChangeAspect="1"/>
          </p:cNvPicPr>
          <p:nvPr/>
        </p:nvPicPr>
        <p:blipFill>
          <a:blip r:embed="rId2">
            <a:extLst/>
          </a:blip>
          <a:stretch>
            <a:fillRect/>
          </a:stretch>
        </p:blipFill>
        <p:spPr>
          <a:xfrm>
            <a:off x="4537159" y="1094171"/>
            <a:ext cx="4154388" cy="5244063"/>
          </a:xfrm>
          <a:prstGeom prst="rect">
            <a:avLst/>
          </a:prstGeom>
          <a:ln w="12700">
            <a:miter lim="400000"/>
          </a:ln>
        </p:spPr>
      </p:pic>
      <p:pic>
        <p:nvPicPr>
          <p:cNvPr id="361" name="sichelschnitt_-_Google_Search.png" descr="sichelschnitt_-_Google_Search.png"/>
          <p:cNvPicPr>
            <a:picLocks noChangeAspect="1"/>
          </p:cNvPicPr>
          <p:nvPr/>
        </p:nvPicPr>
        <p:blipFill>
          <a:blip r:embed="rId3">
            <a:extLst/>
          </a:blip>
          <a:stretch>
            <a:fillRect/>
          </a:stretch>
        </p:blipFill>
        <p:spPr>
          <a:xfrm>
            <a:off x="457199" y="3204656"/>
            <a:ext cx="4079961" cy="3133578"/>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We Offered 4, the Navy Demanded 6…"/>
          <p:cNvSpPr txBox="1"/>
          <p:nvPr>
            <p:ph type="title" idx="4294967295"/>
          </p:nvPr>
        </p:nvSpPr>
        <p:spPr>
          <a:xfrm>
            <a:off x="457199" y="-1"/>
            <a:ext cx="8234348" cy="1094173"/>
          </a:xfrm>
          <a:prstGeom prst="rect">
            <a:avLst/>
          </a:prstGeom>
        </p:spPr>
        <p:txBody>
          <a:bodyPr lIns="50800" tIns="50800" rIns="50800" bIns="50800"/>
          <a:lstStyle>
            <a:lvl1pPr defTabSz="250567">
              <a:defRPr sz="3416">
                <a:solidFill>
                  <a:srgbClr val="000080"/>
                </a:solidFill>
              </a:defRPr>
            </a:lvl1pPr>
          </a:lstStyle>
          <a:p>
            <a:pPr/>
            <a:r>
              <a:t>“We Offered 4, the Navy Demanded 6…</a:t>
            </a:r>
          </a:p>
        </p:txBody>
      </p:sp>
      <p:sp>
        <p:nvSpPr>
          <p:cNvPr id="364" name="…and we compromised on 8…”…"/>
          <p:cNvSpPr txBox="1"/>
          <p:nvPr>
            <p:ph type="body" sz="half" idx="4294967295"/>
          </p:nvPr>
        </p:nvSpPr>
        <p:spPr>
          <a:xfrm>
            <a:off x="457199" y="1094171"/>
            <a:ext cx="4714676" cy="5244063"/>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…and we compromised on 8…”</a:t>
            </a:r>
          </a:p>
          <a:p>
            <a:pPr marL="358563" indent="-358563" defTabSz="905255">
              <a:spcBef>
                <a:spcPts val="800"/>
              </a:spcBef>
              <a:defRPr sz="2376">
                <a:uFill>
                  <a:solidFill>
                    <a:srgbClr val="000000"/>
                  </a:solidFill>
                </a:uFill>
                <a:latin typeface="Calibri"/>
                <a:ea typeface="Calibri"/>
                <a:cs typeface="Calibri"/>
                <a:sym typeface="Calibri"/>
              </a:defRPr>
            </a:pPr>
            <a:r>
              <a:t>French politics welcomes a rematch…</a:t>
            </a:r>
          </a:p>
          <a:p>
            <a:pPr marL="358563" indent="-358563" defTabSz="905255">
              <a:spcBef>
                <a:spcPts val="800"/>
              </a:spcBef>
              <a:defRPr sz="2376">
                <a:uFill>
                  <a:solidFill>
                    <a:srgbClr val="000000"/>
                  </a:solidFill>
                </a:uFill>
                <a:latin typeface="Calibri"/>
                <a:ea typeface="Calibri"/>
                <a:cs typeface="Calibri"/>
                <a:sym typeface="Calibri"/>
              </a:defRPr>
            </a:pPr>
            <a:r>
              <a:t>Germany wants its place in the sun…</a:t>
            </a:r>
          </a:p>
          <a:p>
            <a:pPr marL="358563" indent="-358563" defTabSz="905255">
              <a:spcBef>
                <a:spcPts val="800"/>
              </a:spcBef>
              <a:defRPr sz="2376">
                <a:uFill>
                  <a:solidFill>
                    <a:srgbClr val="000000"/>
                  </a:solidFill>
                </a:uFill>
                <a:latin typeface="Calibri"/>
                <a:ea typeface="Calibri"/>
                <a:cs typeface="Calibri"/>
                <a:sym typeface="Calibri"/>
              </a:defRPr>
            </a:pPr>
            <a:r>
              <a:t>the German battlefleet to command “respect”</a:t>
            </a:r>
          </a:p>
          <a:p>
            <a:pPr marL="358563" indent="-358563" defTabSz="905255">
              <a:spcBef>
                <a:spcPts val="800"/>
              </a:spcBef>
              <a:defRPr sz="2376">
                <a:uFill>
                  <a:solidFill>
                    <a:srgbClr val="000000"/>
                  </a:solidFill>
                </a:uFill>
                <a:latin typeface="Calibri"/>
                <a:ea typeface="Calibri"/>
                <a:cs typeface="Calibri"/>
                <a:sym typeface="Calibri"/>
              </a:defRPr>
            </a:pPr>
            <a:r>
              <a:t>Russia seeks a short victorious war</a:t>
            </a:r>
          </a:p>
          <a:p>
            <a:pPr marL="358563" indent="-358563" defTabSz="905255">
              <a:spcBef>
                <a:spcPts val="800"/>
              </a:spcBef>
              <a:defRPr sz="2376">
                <a:uFill>
                  <a:solidFill>
                    <a:srgbClr val="000000"/>
                  </a:solidFill>
                </a:uFill>
                <a:latin typeface="Calibri"/>
                <a:ea typeface="Calibri"/>
                <a:cs typeface="Calibri"/>
                <a:sym typeface="Calibri"/>
              </a:defRPr>
            </a:pPr>
            <a:r>
              <a:t>Austria-Hungary wants to repel Balkan nationalism</a:t>
            </a:r>
          </a:p>
          <a:p>
            <a:pPr marL="358563" indent="-358563" defTabSz="905255">
              <a:spcBef>
                <a:spcPts val="800"/>
              </a:spcBef>
              <a:defRPr sz="2376">
                <a:uFill>
                  <a:solidFill>
                    <a:srgbClr val="000000"/>
                  </a:solidFill>
                </a:uFill>
                <a:latin typeface="Calibri"/>
                <a:ea typeface="Calibri"/>
                <a:cs typeface="Calibri"/>
                <a:sym typeface="Calibri"/>
              </a:defRPr>
            </a:pPr>
            <a:r>
              <a:t>Busying giddy minds with foreign quarrels?</a:t>
            </a:r>
          </a:p>
        </p:txBody>
      </p:sp>
      <p:pic>
        <p:nvPicPr>
          <p:cNvPr id="365" name="battleship_queen_elizabeth_-_Google_Search.png" descr="battleship_queen_elizabeth_-_Google_Search.png"/>
          <p:cNvPicPr>
            <a:picLocks noChangeAspect="1"/>
          </p:cNvPicPr>
          <p:nvPr/>
        </p:nvPicPr>
        <p:blipFill>
          <a:blip r:embed="rId2">
            <a:extLst/>
          </a:blip>
          <a:stretch>
            <a:fillRect/>
          </a:stretch>
        </p:blipFill>
        <p:spPr>
          <a:xfrm>
            <a:off x="5171874" y="1094171"/>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68"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369"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8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72"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73"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The Catastrophe of World War I: Conduct"/>
          <p:cNvSpPr txBox="1"/>
          <p:nvPr>
            <p:ph type="title" idx="4294967295"/>
          </p:nvPr>
        </p:nvSpPr>
        <p:spPr>
          <a:xfrm>
            <a:off x="457199" y="-1"/>
            <a:ext cx="8228391" cy="1156080"/>
          </a:xfrm>
          <a:prstGeom prst="rect">
            <a:avLst/>
          </a:prstGeom>
        </p:spPr>
        <p:txBody>
          <a:bodyPr lIns="50800" tIns="50800" rIns="50800" bIns="50800"/>
          <a:lstStyle>
            <a:lvl1pPr marL="26590" indent="-26590" defTabSz="612648">
              <a:defRPr sz="3752">
                <a:solidFill>
                  <a:srgbClr val="000080"/>
                </a:solidFill>
                <a:uFill>
                  <a:solidFill>
                    <a:srgbClr val="000000"/>
                  </a:solidFill>
                </a:uFill>
                <a:latin typeface="Calibri"/>
                <a:ea typeface="Calibri"/>
                <a:cs typeface="Calibri"/>
                <a:sym typeface="Calibri"/>
              </a:defRPr>
            </a:lvl1pPr>
          </a:lstStyle>
          <a:p>
            <a:pPr/>
            <a:r>
              <a:t>The Catastrophe of World War I: Conduct</a:t>
            </a:r>
          </a:p>
        </p:txBody>
      </p:sp>
      <p:sp>
        <p:nvSpPr>
          <p:cNvPr id="376" name="The machine gun and the artillery piece—and barbed wire…"/>
          <p:cNvSpPr txBox="1"/>
          <p:nvPr>
            <p:ph type="body" sz="half" idx="4294967295"/>
          </p:nvPr>
        </p:nvSpPr>
        <p:spPr>
          <a:xfrm>
            <a:off x="679141" y="1156078"/>
            <a:ext cx="4318309" cy="5111125"/>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The machine gun and the artillery piece—and barbed wire</a:t>
            </a:r>
          </a:p>
          <a:p>
            <a:pPr marL="340454" indent="-340454" defTabSz="859536">
              <a:spcBef>
                <a:spcPts val="700"/>
              </a:spcBef>
              <a:defRPr sz="2256">
                <a:uFill>
                  <a:solidFill>
                    <a:srgbClr val="000000"/>
                  </a:solidFill>
                </a:uFill>
                <a:latin typeface="Calibri"/>
                <a:ea typeface="Calibri"/>
                <a:cs typeface="Calibri"/>
                <a:sym typeface="Calibri"/>
              </a:defRPr>
            </a:pPr>
            <a:r>
              <a:t>The trench line</a:t>
            </a:r>
          </a:p>
          <a:p>
            <a:pPr marL="340454" indent="-340454" defTabSz="859536">
              <a:spcBef>
                <a:spcPts val="700"/>
              </a:spcBef>
              <a:defRPr sz="2256">
                <a:uFill>
                  <a:solidFill>
                    <a:srgbClr val="000000"/>
                  </a:solidFill>
                </a:uFill>
                <a:latin typeface="Calibri"/>
                <a:ea typeface="Calibri"/>
                <a:cs typeface="Calibri"/>
                <a:sym typeface="Calibri"/>
              </a:defRPr>
            </a:pPr>
            <a:r>
              <a:t>Attrition warfare</a:t>
            </a:r>
          </a:p>
          <a:p>
            <a:pPr lvl="1" marL="758284" indent="-340454" defTabSz="859536">
              <a:spcBef>
                <a:spcPts val="700"/>
              </a:spcBef>
              <a:defRPr sz="2256">
                <a:uFill>
                  <a:solidFill>
                    <a:srgbClr val="000000"/>
                  </a:solidFill>
                </a:uFill>
                <a:latin typeface="Calibri"/>
                <a:ea typeface="Calibri"/>
                <a:cs typeface="Calibri"/>
                <a:sym typeface="Calibri"/>
              </a:defRPr>
            </a:pPr>
            <a:r>
              <a:t>Tank and the monoplane…</a:t>
            </a:r>
          </a:p>
          <a:p>
            <a:pPr marL="340454" indent="-340454" defTabSz="859536">
              <a:spcBef>
                <a:spcPts val="700"/>
              </a:spcBef>
              <a:defRPr sz="2256">
                <a:uFill>
                  <a:solidFill>
                    <a:srgbClr val="000000"/>
                  </a:solidFill>
                </a:uFill>
                <a:latin typeface="Calibri"/>
                <a:ea typeface="Calibri"/>
                <a:cs typeface="Calibri"/>
                <a:sym typeface="Calibri"/>
              </a:defRPr>
            </a:pPr>
            <a:r>
              <a:t>The worst generals ever</a:t>
            </a:r>
          </a:p>
          <a:p>
            <a:pPr marL="340454" indent="-340454" defTabSz="859536">
              <a:spcBef>
                <a:spcPts val="700"/>
              </a:spcBef>
              <a:defRPr sz="2256">
                <a:uFill>
                  <a:solidFill>
                    <a:srgbClr val="000000"/>
                  </a:solidFill>
                </a:uFill>
                <a:latin typeface="Calibri"/>
                <a:ea typeface="Calibri"/>
                <a:cs typeface="Calibri"/>
                <a:sym typeface="Calibri"/>
              </a:defRPr>
            </a:pPr>
            <a:r>
              <a:t>Alternatives?</a:t>
            </a:r>
          </a:p>
          <a:p>
            <a:pPr lvl="1" marL="758284" indent="-340454" defTabSz="859536">
              <a:spcBef>
                <a:spcPts val="700"/>
              </a:spcBef>
              <a:defRPr sz="2256">
                <a:uFill>
                  <a:solidFill>
                    <a:srgbClr val="000000"/>
                  </a:solidFill>
                </a:uFill>
                <a:latin typeface="Calibri"/>
                <a:ea typeface="Calibri"/>
                <a:cs typeface="Calibri"/>
                <a:sym typeface="Calibri"/>
              </a:defRPr>
            </a:pPr>
            <a:r>
              <a:t>Outflank (Constantinople, Salonika)</a:t>
            </a:r>
          </a:p>
          <a:p>
            <a:pPr lvl="1" marL="758284" indent="-340454" defTabSz="859536">
              <a:spcBef>
                <a:spcPts val="700"/>
              </a:spcBef>
              <a:defRPr sz="2256">
                <a:uFill>
                  <a:solidFill>
                    <a:srgbClr val="000000"/>
                  </a:solidFill>
                </a:uFill>
                <a:latin typeface="Calibri"/>
                <a:ea typeface="Calibri"/>
                <a:cs typeface="Calibri"/>
                <a:sym typeface="Calibri"/>
              </a:defRPr>
            </a:pPr>
            <a:r>
              <a:t>Blockade</a:t>
            </a:r>
          </a:p>
          <a:p>
            <a:pPr lvl="2" marL="1176114" indent="-340454" defTabSz="859536">
              <a:spcBef>
                <a:spcPts val="700"/>
              </a:spcBef>
              <a:defRPr sz="2256">
                <a:uFill>
                  <a:solidFill>
                    <a:srgbClr val="000000"/>
                  </a:solidFill>
                </a:uFill>
                <a:latin typeface="Calibri"/>
                <a:ea typeface="Calibri"/>
                <a:cs typeface="Calibri"/>
                <a:sym typeface="Calibri"/>
              </a:defRPr>
            </a:pPr>
            <a:r>
              <a:t>The mystery of the German battle fleet</a:t>
            </a:r>
          </a:p>
        </p:txBody>
      </p:sp>
      <p:pic>
        <p:nvPicPr>
          <p:cNvPr id="37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How Did the Germans Lose?"/>
          <p:cNvSpPr txBox="1"/>
          <p:nvPr>
            <p:ph type="title" idx="4294967295"/>
          </p:nvPr>
        </p:nvSpPr>
        <p:spPr>
          <a:xfrm>
            <a:off x="457199" y="-1"/>
            <a:ext cx="8228391" cy="1156080"/>
          </a:xfrm>
          <a:prstGeom prst="rect">
            <a:avLst/>
          </a:prstGeom>
        </p:spPr>
        <p:txBody>
          <a:bodyPr lIns="50800" tIns="50800" rIns="50800" bIns="50800"/>
          <a:lstStyle>
            <a:lvl1pPr marL="38496" indent="-38496" defTabSz="886968">
              <a:defRPr sz="5432">
                <a:solidFill>
                  <a:srgbClr val="000080"/>
                </a:solidFill>
                <a:uFill>
                  <a:solidFill>
                    <a:srgbClr val="000000"/>
                  </a:solidFill>
                </a:uFill>
                <a:latin typeface="Calibri"/>
                <a:ea typeface="Calibri"/>
                <a:cs typeface="Calibri"/>
                <a:sym typeface="Calibri"/>
              </a:defRPr>
            </a:lvl1pPr>
          </a:lstStyle>
          <a:p>
            <a:pPr/>
            <a:r>
              <a:t>How Did the Germans Lose?</a:t>
            </a:r>
          </a:p>
        </p:txBody>
      </p:sp>
      <p:sp>
        <p:nvSpPr>
          <p:cNvPr id="380" name="Outproduced 3-1…"/>
          <p:cNvSpPr txBox="1"/>
          <p:nvPr>
            <p:ph type="body" sz="half" idx="4294967295"/>
          </p:nvPr>
        </p:nvSpPr>
        <p:spPr>
          <a:xfrm>
            <a:off x="679141" y="1156078"/>
            <a:ext cx="4318309"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Outproduced 3-1</a:t>
            </a:r>
          </a:p>
          <a:p>
            <a:pPr marL="362185" indent="-362185" defTabSz="914400">
              <a:spcBef>
                <a:spcPts val="800"/>
              </a:spcBef>
              <a:defRPr>
                <a:uFill>
                  <a:solidFill>
                    <a:srgbClr val="000000"/>
                  </a:solidFill>
                </a:uFill>
                <a:latin typeface="Calibri"/>
                <a:ea typeface="Calibri"/>
                <a:cs typeface="Calibri"/>
                <a:sym typeface="Calibri"/>
              </a:defRPr>
            </a:pPr>
            <a:r>
              <a:t>Short of raw materials</a:t>
            </a:r>
          </a:p>
          <a:p>
            <a:pPr lvl="1" marL="806685" indent="-362185" defTabSz="914400">
              <a:spcBef>
                <a:spcPts val="800"/>
              </a:spcBef>
              <a:defRPr>
                <a:uFill>
                  <a:solidFill>
                    <a:srgbClr val="000000"/>
                  </a:solidFill>
                </a:uFill>
                <a:latin typeface="Calibri"/>
                <a:ea typeface="Calibri"/>
                <a:cs typeface="Calibri"/>
                <a:sym typeface="Calibri"/>
              </a:defRPr>
            </a:pPr>
            <a:r>
              <a:t>And, ultimately, of food</a:t>
            </a:r>
          </a:p>
          <a:p>
            <a:pPr marL="362185" indent="-362185" defTabSz="914400">
              <a:spcBef>
                <a:spcPts val="800"/>
              </a:spcBef>
              <a:defRPr>
                <a:uFill>
                  <a:solidFill>
                    <a:srgbClr val="000000"/>
                  </a:solidFill>
                </a:uFill>
                <a:latin typeface="Calibri"/>
                <a:ea typeface="Calibri"/>
                <a:cs typeface="Calibri"/>
                <a:sym typeface="Calibri"/>
              </a:defRPr>
            </a:pPr>
            <a:r>
              <a:t>Tactical and operational success</a:t>
            </a:r>
          </a:p>
          <a:p>
            <a:pPr lvl="1" marL="806685" indent="-362185" defTabSz="914400">
              <a:spcBef>
                <a:spcPts val="800"/>
              </a:spcBef>
              <a:defRPr>
                <a:uFill>
                  <a:solidFill>
                    <a:srgbClr val="000000"/>
                  </a:solidFill>
                </a:uFill>
                <a:latin typeface="Calibri"/>
                <a:ea typeface="Calibri"/>
                <a:cs typeface="Calibri"/>
                <a:sym typeface="Calibri"/>
              </a:defRPr>
            </a:pPr>
            <a:r>
              <a:t>Prussia</a:t>
            </a:r>
          </a:p>
          <a:p>
            <a:pPr lvl="2" marL="1251185" indent="-362185" defTabSz="914400">
              <a:spcBef>
                <a:spcPts val="800"/>
              </a:spcBef>
              <a:defRPr>
                <a:uFill>
                  <a:solidFill>
                    <a:srgbClr val="000000"/>
                  </a:solidFill>
                </a:uFill>
                <a:latin typeface="Calibri"/>
                <a:ea typeface="Calibri"/>
                <a:cs typeface="Calibri"/>
                <a:sym typeface="Calibri"/>
              </a:defRPr>
            </a:pPr>
            <a:r>
              <a:t>Fehrbellin</a:t>
            </a:r>
          </a:p>
          <a:p>
            <a:pPr lvl="2" marL="1251185" indent="-362185" defTabSz="914400">
              <a:spcBef>
                <a:spcPts val="800"/>
              </a:spcBef>
              <a:defRPr>
                <a:uFill>
                  <a:solidFill>
                    <a:srgbClr val="000000"/>
                  </a:solidFill>
                </a:uFill>
                <a:latin typeface="Calibri"/>
                <a:ea typeface="Calibri"/>
                <a:cs typeface="Calibri"/>
                <a:sym typeface="Calibri"/>
              </a:defRPr>
            </a:pPr>
            <a:r>
              <a:t>Friedrich II “the Great”</a:t>
            </a:r>
          </a:p>
          <a:p>
            <a:pPr lvl="2" marL="1251185" indent="-362185" defTabSz="914400">
              <a:spcBef>
                <a:spcPts val="800"/>
              </a:spcBef>
              <a:defRPr>
                <a:uFill>
                  <a:solidFill>
                    <a:srgbClr val="000000"/>
                  </a:solidFill>
                </a:uFill>
                <a:latin typeface="Calibri"/>
                <a:ea typeface="Calibri"/>
                <a:cs typeface="Calibri"/>
                <a:sym typeface="Calibri"/>
              </a:defRPr>
            </a:pPr>
            <a:r>
              <a:t>Metternich the moronic</a:t>
            </a:r>
          </a:p>
          <a:p>
            <a:pPr marL="362185" indent="-362185" defTabSz="914400">
              <a:spcBef>
                <a:spcPts val="800"/>
              </a:spcBef>
              <a:defRPr>
                <a:uFill>
                  <a:solidFill>
                    <a:srgbClr val="000000"/>
                  </a:solidFill>
                </a:uFill>
                <a:latin typeface="Calibri"/>
                <a:ea typeface="Calibri"/>
                <a:cs typeface="Calibri"/>
                <a:sym typeface="Calibri"/>
              </a:defRPr>
            </a:pPr>
            <a:r>
              <a:t>Strategic, logistical, and grand-strategic catastrophe</a:t>
            </a:r>
          </a:p>
        </p:txBody>
      </p:sp>
      <p:pic>
        <p:nvPicPr>
          <p:cNvPr id="381"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84"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385"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The Catastrophe of World War I: Outcome—Political"/>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Outcome—Political</a:t>
            </a:r>
          </a:p>
        </p:txBody>
      </p:sp>
      <p:sp>
        <p:nvSpPr>
          <p:cNvPr id="388" name="Russian, Austro-Hungarian, Ottoman Turkish Empires all gone……"/>
          <p:cNvSpPr txBox="1"/>
          <p:nvPr>
            <p:ph type="body" sz="half" idx="4294967295"/>
          </p:nvPr>
        </p:nvSpPr>
        <p:spPr>
          <a:xfrm>
            <a:off x="679141" y="1156078"/>
            <a:ext cx="4318309" cy="5111125"/>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Russian, Austro-Hungarian, Ottoman Turkish Empires all gone…</a:t>
            </a:r>
          </a:p>
          <a:p>
            <a:pPr marL="358563" indent="-358563" defTabSz="905255">
              <a:spcBef>
                <a:spcPts val="800"/>
              </a:spcBef>
              <a:defRPr sz="2376">
                <a:uFill>
                  <a:solidFill>
                    <a:srgbClr val="000000"/>
                  </a:solidFill>
                </a:uFill>
                <a:latin typeface="Calibri"/>
                <a:ea typeface="Calibri"/>
                <a:cs typeface="Calibri"/>
                <a:sym typeface="Calibri"/>
              </a:defRPr>
            </a:pPr>
            <a:r>
              <a:t>Representative governments destabilized—or weak…</a:t>
            </a:r>
          </a:p>
          <a:p>
            <a:pPr marL="358563" indent="-358563" defTabSz="905255">
              <a:spcBef>
                <a:spcPts val="800"/>
              </a:spcBef>
              <a:defRPr sz="2376">
                <a:uFill>
                  <a:solidFill>
                    <a:srgbClr val="000000"/>
                  </a:solidFill>
                </a:uFill>
                <a:latin typeface="Calibri"/>
                <a:ea typeface="Calibri"/>
                <a:cs typeface="Calibri"/>
                <a:sym typeface="Calibri"/>
              </a:defRPr>
            </a:pPr>
            <a:r>
              <a:t>The Russian Revolution…</a:t>
            </a:r>
          </a:p>
          <a:p>
            <a:pPr lvl="1" marL="798618" indent="-358563" defTabSz="905255">
              <a:spcBef>
                <a:spcPts val="800"/>
              </a:spcBef>
              <a:defRPr sz="2376">
                <a:uFill>
                  <a:solidFill>
                    <a:srgbClr val="000000"/>
                  </a:solidFill>
                </a:uFill>
                <a:latin typeface="Calibri"/>
                <a:ea typeface="Calibri"/>
                <a:cs typeface="Calibri"/>
                <a:sym typeface="Calibri"/>
              </a:defRPr>
            </a:pPr>
            <a:r>
              <a:t>Hungarian, Bavarian socialist republics (short-lived)</a:t>
            </a:r>
          </a:p>
          <a:p>
            <a:pPr lvl="1" marL="798618" indent="-358563" defTabSz="905255">
              <a:spcBef>
                <a:spcPts val="800"/>
              </a:spcBef>
              <a:defRPr sz="2376">
                <a:uFill>
                  <a:solidFill>
                    <a:srgbClr val="000000"/>
                  </a:solidFill>
                </a:uFill>
                <a:latin typeface="Calibri"/>
                <a:ea typeface="Calibri"/>
                <a:cs typeface="Calibri"/>
                <a:sym typeface="Calibri"/>
              </a:defRPr>
            </a:pPr>
            <a:r>
              <a:t>Spartakist…</a:t>
            </a:r>
          </a:p>
          <a:p>
            <a:pPr marL="358563" indent="-358563" defTabSz="905255">
              <a:spcBef>
                <a:spcPts val="800"/>
              </a:spcBef>
              <a:defRPr sz="2376">
                <a:uFill>
                  <a:solidFill>
                    <a:srgbClr val="000000"/>
                  </a:solidFill>
                </a:uFill>
                <a:latin typeface="Calibri"/>
                <a:ea typeface="Calibri"/>
                <a:cs typeface="Calibri"/>
                <a:sym typeface="Calibri"/>
              </a:defRPr>
            </a:pPr>
            <a:r>
              <a:t>Allies demand 2 years of German GDP as “reparations”…</a:t>
            </a:r>
          </a:p>
        </p:txBody>
      </p:sp>
      <p:pic>
        <p:nvPicPr>
          <p:cNvPr id="389"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392"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Combatants had mobilized 65M out of 100M men of military age</a:t>
            </a:r>
          </a:p>
          <a:p>
            <a:pPr lvl="1" marL="806685" indent="-362185" defTabSz="914400">
              <a:spcBef>
                <a:spcPts val="800"/>
              </a:spcBef>
              <a:defRPr>
                <a:uFill>
                  <a:solidFill>
                    <a:srgbClr val="000000"/>
                  </a:solidFill>
                </a:uFill>
                <a:latin typeface="Calibri"/>
                <a:ea typeface="Calibri"/>
                <a:cs typeface="Calibri"/>
                <a:sym typeface="Calibri"/>
              </a:defRPr>
            </a:pPr>
            <a:r>
              <a:t>10M killed</a:t>
            </a:r>
          </a:p>
          <a:p>
            <a:pPr lvl="1" marL="806685" indent="-362185" defTabSz="914400">
              <a:spcBef>
                <a:spcPts val="800"/>
              </a:spcBef>
              <a:defRPr>
                <a:uFill>
                  <a:solidFill>
                    <a:srgbClr val="000000"/>
                  </a:solidFill>
                </a:uFill>
                <a:latin typeface="Calibri"/>
                <a:ea typeface="Calibri"/>
                <a:cs typeface="Calibri"/>
                <a:sym typeface="Calibri"/>
              </a:defRPr>
            </a:pPr>
            <a:r>
              <a:t>10M maimed</a:t>
            </a:r>
          </a:p>
          <a:p>
            <a:pPr lvl="1" marL="806685" indent="-362185" defTabSz="914400">
              <a:spcBef>
                <a:spcPts val="800"/>
              </a:spcBef>
              <a:defRPr>
                <a:uFill>
                  <a:solidFill>
                    <a:srgbClr val="000000"/>
                  </a:solidFill>
                </a:uFill>
                <a:latin typeface="Calibri"/>
                <a:ea typeface="Calibri"/>
                <a:cs typeface="Calibri"/>
                <a:sym typeface="Calibri"/>
              </a:defRPr>
            </a:pPr>
            <a:r>
              <a:t>Civilian casualties less than 10% of military</a:t>
            </a:r>
          </a:p>
          <a:p>
            <a:pPr lvl="1" marL="806685" indent="-362185" defTabSz="914400">
              <a:spcBef>
                <a:spcPts val="800"/>
              </a:spcBef>
              <a:defRPr>
                <a:uFill>
                  <a:solidFill>
                    <a:srgbClr val="000000"/>
                  </a:solidFill>
                </a:uFill>
                <a:latin typeface="Calibri"/>
                <a:ea typeface="Calibri"/>
                <a:cs typeface="Calibri"/>
                <a:sym typeface="Calibri"/>
              </a:defRPr>
            </a:pPr>
            <a:r>
              <a:t>Costs of 1.5x a year’s GDP</a:t>
            </a:r>
          </a:p>
          <a:p>
            <a:pPr lvl="1" marL="806685" indent="-362185" defTabSz="914400">
              <a:spcBef>
                <a:spcPts val="800"/>
              </a:spcBef>
              <a:defRPr>
                <a:uFill>
                  <a:solidFill>
                    <a:srgbClr val="000000"/>
                  </a:solidFill>
                </a:uFill>
                <a:latin typeface="Calibri"/>
                <a:ea typeface="Calibri"/>
                <a:cs typeface="Calibri"/>
                <a:sym typeface="Calibri"/>
              </a:defRPr>
            </a:pPr>
            <a:r>
              <a:t>Plus a 15M global flu epidemic</a:t>
            </a:r>
          </a:p>
        </p:txBody>
      </p:sp>
      <p:pic>
        <p:nvPicPr>
          <p:cNvPr id="393"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396"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397"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400"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Chapters 6 &amp; 7: Empire and War 1870-1914:</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Empire in the age of an extraordinary technological gradient</a:t>
            </a: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Scrambles: For India, Egypt, Africa, informal influence in Latin America, and China. Herbert Hoover again!</a:t>
            </a: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Informal economic hegemony:</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Emulating Britain looked good</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Breaking Britain’s rules was costly</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For privates, playing along was profitable</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Freedom of investment</a:t>
            </a: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Japan’s Meiji Restoration</a:t>
            </a: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War</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The knot of war</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Economic illogic</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Nationalism</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Rehearsal: The Boer War</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That DFT in the Balkans; Germany attacks Belgium; why not a short war?; the Prussian way of war; German technology and industry; attrition and exhaustion; </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rPr b="1"/>
              <a:t>10 million dead, 10 million maimed, 1 full year of world income thrown down the sewer</a:t>
            </a:r>
            <a:r>
              <a:t>…</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403"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On to Chapter 8: After World War I: Restoring? Civilization?: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Exhaustion: The Belle Époque Broken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End of Aristocracy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Birth of “Really Existing Socialism”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 Democracy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Government Finances, Inflation, and “Reparations”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Keynes’s Protest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Post-WWI Economic Disorder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Deliberate Intensification of Unemployment”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406"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20th Century Empires</a:t>
            </a:r>
          </a:p>
        </p:txBody>
      </p:sp>
      <p:sp>
        <p:nvSpPr>
          <p:cNvPr id="85"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Huge but “loose”:</a:t>
            </a:r>
          </a:p>
        </p:txBody>
      </p:sp>
      <p:pic>
        <p:nvPicPr>
          <p:cNvPr id="86" name="Image" descr="Image"/>
          <p:cNvPicPr>
            <a:picLocks noChangeAspect="1"/>
          </p:cNvPicPr>
          <p:nvPr/>
        </p:nvPicPr>
        <p:blipFill>
          <a:blip r:embed="rId2">
            <a:extLst/>
          </a:blip>
          <a:stretch>
            <a:fillRect/>
          </a:stretch>
        </p:blipFill>
        <p:spPr>
          <a:xfrm>
            <a:off x="711618" y="1791246"/>
            <a:ext cx="7567215" cy="4957830"/>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Catch Our Breath…"/>
          <p:cNvSpPr txBox="1"/>
          <p:nvPr>
            <p:ph type="title"/>
          </p:nvPr>
        </p:nvSpPr>
        <p:spPr>
          <a:xfrm>
            <a:off x="276457" y="-2"/>
            <a:ext cx="8572501" cy="1270003"/>
          </a:xfrm>
          <a:prstGeom prst="rect">
            <a:avLst/>
          </a:prstGeom>
        </p:spPr>
        <p:txBody>
          <a:bodyPr/>
          <a:lstStyle/>
          <a:p>
            <a:pPr/>
            <a:r>
              <a:t>Catch Our Breath…</a:t>
            </a:r>
          </a:p>
        </p:txBody>
      </p:sp>
      <p:sp>
        <p:nvSpPr>
          <p:cNvPr id="409"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41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Edward Bellamy: </a:t>
            </a:r>
            <a:r>
              <a:rPr i="1"/>
              <a:t>Looking Backward</a:t>
            </a:r>
          </a:p>
        </p:txBody>
      </p:sp>
      <p:sp>
        <p:nvSpPr>
          <p:cNvPr id="413"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414"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417"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420"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423"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The Limit of Human Felicity"/>
          <p:cNvSpPr txBox="1"/>
          <p:nvPr>
            <p:ph type="title" idx="4294967295"/>
          </p:nvPr>
        </p:nvSpPr>
        <p:spPr>
          <a:xfrm>
            <a:off x="277663" y="-2"/>
            <a:ext cx="8572501" cy="1267126"/>
          </a:xfrm>
          <a:prstGeom prst="rect">
            <a:avLst/>
          </a:prstGeom>
        </p:spPr>
        <p:txBody>
          <a:bodyPr lIns="45718" tIns="45718" rIns="45718" bIns="45718"/>
          <a:lstStyle>
            <a:lvl1pPr defTabSz="388620">
              <a:defRPr sz="5100">
                <a:solidFill>
                  <a:srgbClr val="000080"/>
                </a:solidFill>
                <a:uFill>
                  <a:solidFill>
                    <a:srgbClr val="000000"/>
                  </a:solidFill>
                </a:uFill>
              </a:defRPr>
            </a:lvl1pPr>
          </a:lstStyle>
          <a:p>
            <a:pPr/>
            <a:r>
              <a:t>The Limit of Human Felicity</a:t>
            </a:r>
          </a:p>
        </p:txBody>
      </p:sp>
      <p:sp>
        <p:nvSpPr>
          <p:cNvPr id="426" name="Technological marvels of 2000: great cities, Amazon drop-shipments, music…"/>
          <p:cNvSpPr txBox="1"/>
          <p:nvPr>
            <p:ph type="body" idx="4294967295"/>
          </p:nvPr>
        </p:nvSpPr>
        <p:spPr>
          <a:xfrm>
            <a:off x="277663" y="1267121"/>
            <a:ext cx="8572501" cy="5397503"/>
          </a:xfrm>
          <a:prstGeom prst="rect">
            <a:avLst/>
          </a:prstGeom>
        </p:spPr>
        <p:txBody>
          <a:bodyPr lIns="45718" tIns="45718" rIns="45718" bIns="45718" anchor="t"/>
          <a:lstStyle/>
          <a:p>
            <a:pPr marL="0" indent="0" defTabSz="393191">
              <a:spcBef>
                <a:spcPts val="1000"/>
              </a:spcBef>
              <a:buSzTx/>
              <a:buFont typeface="Arial"/>
              <a:buNone/>
              <a:defRPr b="1" sz="2000">
                <a:uFill>
                  <a:solidFill>
                    <a:srgbClr val="000000"/>
                  </a:solidFill>
                </a:uFill>
                <a:latin typeface="+mn-lt"/>
                <a:ea typeface="+mn-ea"/>
                <a:cs typeface="+mn-cs"/>
                <a:sym typeface="Helvetica"/>
              </a:defRPr>
            </a:pPr>
            <a:r>
              <a:t>Technological marvels of 2000: great cities, Amazon drop-shipments, music</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Julian West expects Edith Leete to play the piano, but:</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‘“Nothing would delight me so much as to listen to you,” I said.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‘“To me!” she exclaimed, laughing. “Did you think I was going to play or sing to you?”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‘“I hoped so, certainly,” I replied.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‘Seeing that I was a little abashed, she subdued her merriment and explained. “Of course, we all sing nowadays as a matter of course in the training of the voice, and some learn to play instruments for their private amusement; but the professional music is so much grander and more perfect than any performance of ours, and so easily com- manded when we wish to hear it, that we don’t think of calling our singing or playing music at all. All the really fine singers and players are in the musical service, and the rest of us hold our peace for the main part. But would you really like to hear some music?”…’ </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II</a:t>
            </a:r>
          </a:p>
        </p:txBody>
      </p:sp>
      <p:sp>
        <p:nvSpPr>
          <p:cNvPr id="429"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432"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435" name="The elimination of housework—and of the servant class:…"/>
          <p:cNvSpPr txBox="1"/>
          <p:nvPr>
            <p:ph type="body" idx="4294967295"/>
          </p:nvPr>
        </p:nvSpPr>
        <p:spPr>
          <a:xfrm>
            <a:off x="277663" y="1267121"/>
            <a:ext cx="8572501" cy="5397503"/>
          </a:xfrm>
          <a:prstGeom prst="rect">
            <a:avLst/>
          </a:prstGeom>
        </p:spPr>
        <p:txBody>
          <a:bodyPr lIns="45718" tIns="45718" rIns="45718" bIns="45718" anchor="t"/>
          <a:lstStyle/>
          <a:p>
            <a:pPr marL="0" indent="0" defTabSz="452627">
              <a:spcBef>
                <a:spcPts val="1100"/>
              </a:spcBef>
              <a:buSzTx/>
              <a:buFont typeface="Arial"/>
              <a:buNone/>
              <a:defRPr b="1" sz="2300">
                <a:uFill>
                  <a:solidFill>
                    <a:srgbClr val="000000"/>
                  </a:solidFill>
                </a:uFill>
                <a:latin typeface="+mn-lt"/>
                <a:ea typeface="+mn-ea"/>
                <a:cs typeface="+mn-cs"/>
                <a:sym typeface="Helvetica"/>
              </a:defRPr>
            </a:pPr>
            <a:r>
              <a:t>The elimination of housework—and of the servant class:</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‘“Who does your house-work, then?” I asked. </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‘“There is none to do,” said Mrs. Leete.… “Our washing is all done at public laundries at exces- sively cheap rates, and our cooking at public kitchens. The making and repairing of all we wear are done outside in public shops. Elec- tricity,* of course, takes the place of all fires and lighting. We choose houses no larger than we need, and furnish them so as to involve the minimum of trouble to keep them in order. We have no use for domestic servants….</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‘“What a paradise for womankind the world must be now!” I exclaimed. “In my day, even wealth and unlimited servants did not enfranchise their possessors from household cares, while the women of the merely well-to-do and poorer classes lived and died martyrs to them…”’</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438"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Preview: Next Tim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By 1810 the Tide of Empire Was Clearly Ebbing…</a:t>
            </a:r>
          </a:p>
        </p:txBody>
      </p:sp>
      <p:sp>
        <p:nvSpPr>
          <p:cNvPr id="89"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But things turn around: the power gradient</a:t>
            </a:r>
          </a:p>
        </p:txBody>
      </p:sp>
      <p:pic>
        <p:nvPicPr>
          <p:cNvPr id="90" name="Image" descr="Image"/>
          <p:cNvPicPr>
            <a:picLocks noChangeAspect="1"/>
          </p:cNvPicPr>
          <p:nvPr/>
        </p:nvPicPr>
        <p:blipFill>
          <a:blip r:embed="rId2">
            <a:extLst/>
          </a:blip>
          <a:stretch>
            <a:fillRect/>
          </a:stretch>
        </p:blipFill>
        <p:spPr>
          <a:xfrm>
            <a:off x="1507105" y="1791246"/>
            <a:ext cx="5466010" cy="1085963"/>
          </a:xfrm>
          <a:prstGeom prst="rect">
            <a:avLst/>
          </a:prstGeom>
          <a:ln w="12700">
            <a:miter lim="400000"/>
          </a:ln>
        </p:spPr>
      </p:pic>
      <p:pic>
        <p:nvPicPr>
          <p:cNvPr id="91" name="Image" descr="Image"/>
          <p:cNvPicPr>
            <a:picLocks noChangeAspect="1"/>
          </p:cNvPicPr>
          <p:nvPr/>
        </p:nvPicPr>
        <p:blipFill>
          <a:blip r:embed="rId3">
            <a:extLst/>
          </a:blip>
          <a:stretch>
            <a:fillRect/>
          </a:stretch>
        </p:blipFill>
        <p:spPr>
          <a:xfrm>
            <a:off x="1507105" y="2877208"/>
            <a:ext cx="5466010" cy="3821535"/>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Measuring Growth"/>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441" name="Is it the case that British Queen Victoria I Hanover was a better queen but not a happier woman than Queen Elizabeth I Tudor?…"/>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Is it the case that British Queen Victoria I Hanover was a better queen but not a happier woman than Queen Elizabeth I Tudor?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Not sure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 II</a:t>
            </a:r>
          </a:p>
        </p:txBody>
      </p:sp>
      <p:sp>
        <p:nvSpPr>
          <p:cNvPr id="444"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447"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450"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Demography"/>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a:t>
            </a:r>
          </a:p>
        </p:txBody>
      </p:sp>
      <p:sp>
        <p:nvSpPr>
          <p:cNvPr id="453" name="What is the “demographic transition”?"/>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What is the “demographic transition”?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456"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459"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462"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Wealth Gulf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Wealth Gulfs</a:t>
            </a:r>
          </a:p>
        </p:txBody>
      </p:sp>
      <p:sp>
        <p:nvSpPr>
          <p:cNvPr id="465" name="What fraction of humanity has not climbed onto the “escalator to modernity”?…"/>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fraction of humanity has not climbed onto the “escalator to modernity”?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75%</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 cannot yet tell.</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468"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